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458" r:id="rId3"/>
    <p:sldId id="422" r:id="rId4"/>
    <p:sldId id="423" r:id="rId5"/>
    <p:sldId id="447" r:id="rId6"/>
    <p:sldId id="451" r:id="rId7"/>
    <p:sldId id="452" r:id="rId8"/>
    <p:sldId id="457" r:id="rId9"/>
    <p:sldId id="425" r:id="rId10"/>
    <p:sldId id="428" r:id="rId11"/>
    <p:sldId id="445" r:id="rId12"/>
    <p:sldId id="426" r:id="rId13"/>
    <p:sldId id="427" r:id="rId14"/>
    <p:sldId id="429" r:id="rId15"/>
    <p:sldId id="430" r:id="rId16"/>
    <p:sldId id="431" r:id="rId17"/>
    <p:sldId id="432" r:id="rId18"/>
    <p:sldId id="433" r:id="rId19"/>
    <p:sldId id="434" r:id="rId20"/>
    <p:sldId id="435" r:id="rId21"/>
    <p:sldId id="446" r:id="rId22"/>
    <p:sldId id="444" r:id="rId23"/>
    <p:sldId id="437" r:id="rId24"/>
    <p:sldId id="416" r:id="rId25"/>
    <p:sldId id="443" r:id="rId26"/>
    <p:sldId id="438" r:id="rId27"/>
    <p:sldId id="392" r:id="rId28"/>
    <p:sldId id="448" r:id="rId29"/>
    <p:sldId id="449" r:id="rId30"/>
    <p:sldId id="450" r:id="rId31"/>
    <p:sldId id="415" r:id="rId32"/>
    <p:sldId id="409" r:id="rId33"/>
    <p:sldId id="440" r:id="rId3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84F96-0492-4952-9BBB-4EA0AC8DE06B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48CFE-02BE-49F6-95F8-0B6B8D94328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9580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hlavičk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rfgggggggggggggggggggggggggggggggggg</a:t>
            </a: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662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C192C-C373-7D7A-66BA-26A65E690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D13E0CB-8054-BC38-0C39-20C8B1C46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72A9AC69-6FB6-3CFD-7BB9-AA26788AD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367312C-C0FD-F2D8-368E-82B4AFD83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48CFE-02BE-49F6-95F8-0B6B8D943283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852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48CFE-02BE-49F6-95F8-0B6B8D943283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785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3B8A2-0C49-D70F-E21E-00DE98C0A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9BB882-92A0-4BB4-AE89-1CE1E6C5D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338ACF-DC76-4A48-7695-1B63A0F7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19AF689-C477-FEE0-DF7B-8394DC1AB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6E3A70A-A2B9-DE84-73B9-D14E57AD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136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D1683-44A9-CA97-54A6-FA70E4AA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14CC30E-1ACA-0E4E-6845-0A0AB161C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8843F71-12A9-F28A-C4B9-4B683D76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B7E9070-6F9B-E2B4-5A7D-CF1CA1D6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5018A5F-478F-865D-9347-09EBB8D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970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7A33AEE-91B2-BC9B-123B-AE53B4BEA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49A329C-9B78-42EA-73F7-52571D629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16CF83-3591-C1F5-383A-E5410B308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BD32B7-81CC-8033-CFB4-2B3B30DD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FF84B68-0ADD-FB16-60F5-FBC6FF69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641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á snímk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5F3C592-92B4-4639-8724-919963D8B1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744" y="4027059"/>
            <a:ext cx="5970593" cy="342723"/>
          </a:xfrm>
          <a:prstGeom prst="rect">
            <a:avLst/>
          </a:prstGeom>
        </p:spPr>
        <p:txBody>
          <a:bodyPr wrap="square" lIns="90000" bIns="4680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Podnadpis prezentácie</a:t>
            </a:r>
          </a:p>
        </p:txBody>
      </p:sp>
      <p:sp>
        <p:nvSpPr>
          <p:cNvPr id="11" name="Zástupný objekt pre číslo snímky 6">
            <a:extLst>
              <a:ext uri="{FF2B5EF4-FFF2-40B4-BE49-F238E27FC236}">
                <a16:creationId xmlns:a16="http://schemas.microsoft.com/office/drawing/2014/main" id="{0E82844B-C08C-2EBF-64FB-27DFDFA57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57586" y="4630192"/>
            <a:ext cx="541337" cy="365125"/>
          </a:xfrm>
          <a:prstGeom prst="rect">
            <a:avLst/>
          </a:prstGeom>
        </p:spPr>
        <p:txBody>
          <a:bodyPr lIns="36000" rIns="36000" anchor="b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6DA3627E-BE90-46C6-B93F-26C4FBB15BAF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2878D80-5ED9-BC78-C396-30F991384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4" y="2552181"/>
            <a:ext cx="8776976" cy="1293025"/>
          </a:xfrm>
        </p:spPr>
        <p:txBody>
          <a:bodyPr anchor="b" anchorCtr="0">
            <a:noAutofit/>
          </a:bodyPr>
          <a:lstStyle>
            <a:lvl1pPr algn="l">
              <a:lnSpc>
                <a:spcPts val="7500"/>
              </a:lnSpc>
              <a:spcBef>
                <a:spcPts val="0"/>
              </a:spcBef>
              <a:defRPr sz="7200" b="1" u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k-SK" dirty="0" err="1"/>
              <a:t>Lorem</a:t>
            </a:r>
            <a:r>
              <a:rPr lang="sk-SK" dirty="0"/>
              <a:t> </a:t>
            </a:r>
            <a:r>
              <a:rPr lang="sk-SK" dirty="0" err="1"/>
              <a:t>ipsum</a:t>
            </a:r>
            <a:r>
              <a:rPr lang="sk-SK" dirty="0"/>
              <a:t> </a:t>
            </a:r>
            <a:r>
              <a:rPr lang="sk-SK" dirty="0" err="1"/>
              <a:t>doler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 err="1"/>
              <a:t>sit</a:t>
            </a:r>
            <a:r>
              <a:rPr lang="sk-SK" dirty="0"/>
              <a:t> </a:t>
            </a:r>
            <a:r>
              <a:rPr lang="sk-SK" dirty="0" err="1"/>
              <a:t>amet</a:t>
            </a:r>
            <a:r>
              <a:rPr lang="sk-SK" dirty="0"/>
              <a:t> </a:t>
            </a:r>
            <a:r>
              <a:rPr lang="sk-SK" dirty="0" err="1"/>
              <a:t>doler</a:t>
            </a:r>
            <a:r>
              <a:rPr lang="sk-SK" dirty="0"/>
              <a:t> </a:t>
            </a:r>
            <a:r>
              <a:rPr lang="sk-SK" dirty="0" err="1"/>
              <a:t>ipsum</a:t>
            </a:r>
            <a:endParaRPr lang="sk-SK" dirty="0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613198CA-5686-2870-6339-3429214103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018" y="4995317"/>
            <a:ext cx="2005154" cy="972010"/>
          </a:xfrm>
          <a:prstGeom prst="rect">
            <a:avLst/>
          </a:prstGeom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7E0A1CB-B002-65FC-DF7C-4AA4CF5D51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4" y="4917838"/>
            <a:ext cx="917582" cy="1039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 sz="1400" dirty="0"/>
              <a:t>Autor</a:t>
            </a:r>
            <a:br>
              <a:rPr lang="sk-SK" sz="1400" dirty="0"/>
            </a:br>
            <a:r>
              <a:rPr lang="sk-SK" sz="1400" dirty="0"/>
              <a:t>Dátum: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7F9DF7FA-6CDE-2C70-E037-0AD62D3F3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7326" y="4916611"/>
            <a:ext cx="5053011" cy="1039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 sz="1400" dirty="0"/>
              <a:t>Meno Priezvisko</a:t>
            </a:r>
            <a:br>
              <a:rPr lang="sk-SK" sz="1400" dirty="0"/>
            </a:br>
            <a:r>
              <a:rPr lang="sk-SK" sz="1400" dirty="0"/>
              <a:t>dátum</a:t>
            </a:r>
          </a:p>
        </p:txBody>
      </p:sp>
    </p:spTree>
    <p:extLst>
      <p:ext uri="{BB962C8B-B14F-4D97-AF65-F5344CB8AC3E}">
        <p14:creationId xmlns:p14="http://schemas.microsoft.com/office/powerpoint/2010/main" val="1070798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  <p15:guide id="2" pos="3863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16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sa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ástupný objekt pre obrázok 5">
            <a:extLst>
              <a:ext uri="{FF2B5EF4-FFF2-40B4-BE49-F238E27FC236}">
                <a16:creationId xmlns:a16="http://schemas.microsoft.com/office/drawing/2014/main" id="{9037CE79-957A-B9B4-C634-79E442CB8E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94349" y="1507669"/>
            <a:ext cx="6081714" cy="4553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sk-SK" dirty="0"/>
              <a:t>01. Podnadpis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02. Podnadpis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dirty="0"/>
              <a:t>03. Podnadpis</a:t>
            </a:r>
          </a:p>
          <a:p>
            <a:r>
              <a:rPr lang="sk-SK" dirty="0"/>
              <a:t>04. Podnadpis</a:t>
            </a:r>
          </a:p>
          <a:p>
            <a:r>
              <a:rPr lang="sk-SK" dirty="0"/>
              <a:t>05. Podnadpis</a:t>
            </a:r>
          </a:p>
          <a:p>
            <a:r>
              <a:rPr lang="sk-SK" dirty="0"/>
              <a:t>06. Podnadpis</a:t>
            </a:r>
          </a:p>
          <a:p>
            <a:r>
              <a:rPr lang="sk-SK" dirty="0"/>
              <a:t>07. Podnadpis</a:t>
            </a:r>
          </a:p>
          <a:p>
            <a:r>
              <a:rPr lang="sk-SK" dirty="0"/>
              <a:t>08. Podnadpis</a:t>
            </a:r>
          </a:p>
          <a:p>
            <a:r>
              <a:rPr lang="sk-SK" dirty="0"/>
              <a:t>09. Podnadpis</a:t>
            </a:r>
          </a:p>
          <a:p>
            <a:r>
              <a:rPr lang="sk-SK" dirty="0"/>
              <a:t>10. Podnadpis</a:t>
            </a:r>
          </a:p>
        </p:txBody>
      </p:sp>
      <p:sp>
        <p:nvSpPr>
          <p:cNvPr id="44" name="Obdĺžnik 43">
            <a:extLst>
              <a:ext uri="{FF2B5EF4-FFF2-40B4-BE49-F238E27FC236}">
                <a16:creationId xmlns:a16="http://schemas.microsoft.com/office/drawing/2014/main" id="{8433E0A6-F512-94FE-855B-DF2F9116579C}"/>
              </a:ext>
            </a:extLst>
          </p:cNvPr>
          <p:cNvSpPr/>
          <p:nvPr userDrawn="1"/>
        </p:nvSpPr>
        <p:spPr>
          <a:xfrm>
            <a:off x="0" y="0"/>
            <a:ext cx="5301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119ED75C-1426-9B94-FB2E-7D65918FC2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117" y="1523999"/>
            <a:ext cx="4329011" cy="2692401"/>
          </a:xfr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k-SK" dirty="0"/>
              <a:t>Obsah</a:t>
            </a:r>
            <a:br>
              <a:rPr lang="sk-SK" dirty="0"/>
            </a:br>
            <a:r>
              <a:rPr lang="sk-SK" dirty="0"/>
              <a:t>prezentácie</a:t>
            </a:r>
          </a:p>
        </p:txBody>
      </p:sp>
      <p:sp>
        <p:nvSpPr>
          <p:cNvPr id="46" name="Zástupný text 3">
            <a:extLst>
              <a:ext uri="{FF2B5EF4-FFF2-40B4-BE49-F238E27FC236}">
                <a16:creationId xmlns:a16="http://schemas.microsoft.com/office/drawing/2014/main" id="{7C05BB86-2FB0-30F7-5091-E5A67BEBD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118" y="4349750"/>
            <a:ext cx="4329009" cy="1711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sk-SK" dirty="0"/>
          </a:p>
        </p:txBody>
      </p:sp>
      <p:pic>
        <p:nvPicPr>
          <p:cNvPr id="47" name="Obrázok 46" descr="Obrázok, na ktorom je grafika, kruh, pestrofarebnosť, písmo&#10;&#10;Automaticky generovaný popis">
            <a:extLst>
              <a:ext uri="{FF2B5EF4-FFF2-40B4-BE49-F238E27FC236}">
                <a16:creationId xmlns:a16="http://schemas.microsoft.com/office/drawing/2014/main" id="{EA0008B8-D8B8-D43F-FA87-FDA7EB5C32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315065"/>
            <a:ext cx="686933" cy="366737"/>
          </a:xfrm>
          <a:prstGeom prst="rect">
            <a:avLst/>
          </a:prstGeom>
        </p:spPr>
      </p:pic>
      <p:cxnSp>
        <p:nvCxnSpPr>
          <p:cNvPr id="48" name="Rovná spojnica 47">
            <a:extLst>
              <a:ext uri="{FF2B5EF4-FFF2-40B4-BE49-F238E27FC236}">
                <a16:creationId xmlns:a16="http://schemas.microsoft.com/office/drawing/2014/main" id="{568D8A2F-C3DD-91C4-B5C7-AE07DCA55FCE}"/>
              </a:ext>
            </a:extLst>
          </p:cNvPr>
          <p:cNvCxnSpPr>
            <a:cxnSpLocks/>
          </p:cNvCxnSpPr>
          <p:nvPr userDrawn="1"/>
        </p:nvCxnSpPr>
        <p:spPr>
          <a:xfrm>
            <a:off x="515937" y="808522"/>
            <a:ext cx="111601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ástupný objekt pre číslo snímky 6">
            <a:extLst>
              <a:ext uri="{FF2B5EF4-FFF2-40B4-BE49-F238E27FC236}">
                <a16:creationId xmlns:a16="http://schemas.microsoft.com/office/drawing/2014/main" id="{78FC40E9-8330-B779-05E4-7887D69EE9DE}"/>
              </a:ext>
            </a:extLst>
          </p:cNvPr>
          <p:cNvSpPr txBox="1">
            <a:spLocks/>
          </p:cNvSpPr>
          <p:nvPr userDrawn="1"/>
        </p:nvSpPr>
        <p:spPr>
          <a:xfrm>
            <a:off x="11014984" y="315065"/>
            <a:ext cx="661079" cy="365125"/>
          </a:xfrm>
          <a:prstGeom prst="rect">
            <a:avLst/>
          </a:prstGeom>
        </p:spPr>
        <p:txBody>
          <a:bodyPr lIns="36000" rIns="36000" anchor="b" anchorCtr="0"/>
          <a:lstStyle>
            <a:defPPr>
              <a:defRPr lang="sk-SK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A3627E-BE90-46C6-B93F-26C4FBB15BAF}" type="slidenum">
              <a:rPr lang="sk-SK" sz="1600" smtClean="0">
                <a:solidFill>
                  <a:schemeClr val="bg1"/>
                </a:solidFill>
              </a:rPr>
              <a:pPr/>
              <a:t>‹#›</a:t>
            </a:fld>
            <a:endParaRPr lang="sk-SK" sz="1600" dirty="0">
              <a:solidFill>
                <a:schemeClr val="bg1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2B5E4C-A946-53BF-F17D-FE06F3F93F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2713" y="387350"/>
            <a:ext cx="6119006" cy="287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sk-SK" dirty="0"/>
              <a:t>Názov prezentácie</a:t>
            </a:r>
          </a:p>
        </p:txBody>
      </p:sp>
    </p:spTree>
    <p:extLst>
      <p:ext uri="{BB962C8B-B14F-4D97-AF65-F5344CB8AC3E}">
        <p14:creationId xmlns:p14="http://schemas.microsoft.com/office/powerpoint/2010/main" val="360583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9A1FD-A3A7-F63C-A543-80600D47C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43C456-EF24-FF03-DBE7-DDAAA7BB8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D0240F4-2B50-F156-0930-F0DA4C57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C841A9D-569A-C8F2-43BF-F5358928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DD9A30-3B31-0D93-53C8-4A0BD1AF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03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FA319-C969-C124-3EA9-38362D85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CA15C8-FBA2-7737-9E04-94A12AF6A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4A8FA0-73F4-CD7E-F289-4BB57ACC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C76D147-0478-1241-3274-824C9729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AE296CD-FFEA-AE34-83EC-DAAF7EDD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898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AAE45-C11A-D6E9-8443-38C22795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C535F4-CF75-6CBD-BF9C-9BD0C7A8C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CCCFBB0-9F6D-8FBA-2FA3-ADDC84D4B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C47F675-091B-CA18-F815-38DBB704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29D1EF2-925A-91A4-7F69-C58B5FEF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192AB17-0DC2-8331-1B94-7D6FCC75E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89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58E34-500D-643A-8784-611086CA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776D35-8C0B-2528-FA20-65EDB92AA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D54369F-D046-8CBD-41FE-AE78579C4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3EB05C-78C4-8335-A52F-BD0558318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9BA12FE-99A8-23B6-E12C-131C20C98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2678652-5EC9-D579-F0FC-58505DEA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47E336F-2F30-5D21-5CC4-C246C17E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F3C9E239-E6A5-FF22-7AFB-AE929419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985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316A2-EE1C-91CD-2F44-DB0223440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D5FC20B-CB0C-B5A1-DCD1-60787696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E0FECAC-AB30-4A7F-55CE-8BD2AEAD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22F396E-9229-EE15-1707-E7F2B8C0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42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9F8F999-FCA3-CD0A-52AD-ED34E8B3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2C880FA-8281-20B3-D76E-D8E8D1A7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189FBBF-5905-393A-D00F-D6B05360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791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B1DD6-AAB6-0118-7CDB-CEED75B0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F17565-40E7-7E8C-62EA-C8238DD0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C9C196-7C0B-9E2D-6CA4-BAA2256EE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CC8C0C0-BFC4-6633-9579-DEBB713E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EEEDAC6-2618-8E64-5BD6-105DA3994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0F3DD5F-4D5B-7C18-A8A4-E1E880D14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563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E86CD-C2A1-784E-FED4-84FC772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EF73468-B9BF-9844-771D-FEAE86026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4FD2A5-FC6D-8105-84F8-73CC712B7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44CEE2F-5A5D-D746-FA9D-CF5BBCC9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5E31853-25B2-38D7-8334-B359098F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F6A6728-AFD4-146B-C6AB-502EDC0F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529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678AA651-01C9-4AC5-31C6-5030E419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4D9CF3-1A3B-7764-ACD6-3C13044C9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887AF74-B6B8-FECB-9C36-A5E53F5DC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AA81E1-0FCE-49E1-839C-55685C0780D3}" type="datetimeFigureOut">
              <a:rPr lang="sk-SK" smtClean="0"/>
              <a:t>23. 4. 2026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A4EE5C3-03F9-EB5F-4AA4-C847FBB1D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D77880D-A014-4DE5-2362-57EA42FAF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4EEAF7-05A6-4E55-BB88-C1B022B2D81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520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limate-adapt.eea.europa.eu/en/metadata/case-studies/landscape-and-watershed-recovery-programme-for-the-kosice-region-of-slovakia/?" TargetMode="External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3C5E203-A252-EB9B-739B-AC729802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3627E-BE90-46C6-B93F-26C4FBB15BAF}" type="slidenum">
              <a:rPr lang="sk-SK" smtClean="0"/>
              <a:pPr/>
              <a:t>1</a:t>
            </a:fld>
            <a:endParaRPr lang="sk-SK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32D1E8DB-88FA-8578-94DE-0DA94519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10" y="752475"/>
            <a:ext cx="5493490" cy="35143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sz="4800" dirty="0" err="1"/>
              <a:t>Technical</a:t>
            </a:r>
            <a:r>
              <a:rPr lang="sk-SK" sz="4800" dirty="0"/>
              <a:t> Solutions </a:t>
            </a:r>
            <a:br>
              <a:rPr lang="sk-SK" sz="4800" dirty="0"/>
            </a:br>
            <a:r>
              <a:rPr lang="sk-SK" sz="4800" dirty="0"/>
              <a:t>of </a:t>
            </a:r>
            <a:r>
              <a:rPr lang="sk-SK" sz="4800" dirty="0" err="1"/>
              <a:t>Water</a:t>
            </a:r>
            <a:r>
              <a:rPr lang="sk-SK" sz="4800" dirty="0"/>
              <a:t> </a:t>
            </a:r>
            <a:r>
              <a:rPr lang="sk-SK" sz="4800" dirty="0" err="1"/>
              <a:t>retention</a:t>
            </a:r>
            <a:r>
              <a:rPr lang="sk-SK" sz="4800" dirty="0"/>
              <a:t> </a:t>
            </a:r>
            <a:r>
              <a:rPr lang="sk-SK" sz="4800" dirty="0" err="1"/>
              <a:t>measures</a:t>
            </a:r>
            <a:endParaRPr lang="en-US" sz="4800" noProof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B1E63429-E240-752F-003B-BF2CF9229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845" y="5203244"/>
            <a:ext cx="8579303" cy="1039176"/>
          </a:xfrm>
        </p:spPr>
        <p:txBody>
          <a:bodyPr/>
          <a:lstStyle/>
          <a:p>
            <a:r>
              <a:rPr lang="sk-S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Michal </a:t>
            </a:r>
            <a:r>
              <a:rPr lang="sk-SK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Kravčík</a:t>
            </a:r>
            <a:r>
              <a:rPr lang="sk-S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Danka </a:t>
            </a:r>
            <a:r>
              <a:rPr lang="sk-SK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Kravčíková</a:t>
            </a:r>
            <a:r>
              <a:rPr lang="sk-SK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Slovakia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k-SK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peopleandwater.international</a:t>
            </a:r>
            <a:r>
              <a:rPr lang="sk-SK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dirty="0">
                <a:solidFill>
                  <a:srgbClr val="FFFF00"/>
                </a:solidFill>
              </a:rPr>
              <a:t>www.</a:t>
            </a:r>
            <a:r>
              <a:rPr lang="sk-SK" sz="2000" dirty="0">
                <a:solidFill>
                  <a:srgbClr val="FFFF00"/>
                </a:solidFill>
              </a:rPr>
              <a:t>w</a:t>
            </a:r>
            <a:r>
              <a:rPr lang="en-US" sz="2000" dirty="0" err="1">
                <a:solidFill>
                  <a:srgbClr val="FFFF00"/>
                </a:solidFill>
              </a:rPr>
              <a:t>ater</a:t>
            </a:r>
            <a:r>
              <a:rPr lang="sk-SK" sz="2000" dirty="0">
                <a:solidFill>
                  <a:srgbClr val="FFFF00"/>
                </a:solidFill>
              </a:rPr>
              <a:t>h</a:t>
            </a:r>
            <a:r>
              <a:rPr lang="en-US" sz="2000" dirty="0">
                <a:solidFill>
                  <a:srgbClr val="FFFF00"/>
                </a:solidFill>
              </a:rPr>
              <a:t>olistic.com</a:t>
            </a:r>
            <a:endParaRPr lang="sk-SK" sz="2000" dirty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>
                <a:solidFill>
                  <a:srgbClr val="FFFF00"/>
                </a:solidFill>
              </a:rPr>
              <a:t>Daia</a:t>
            </a:r>
            <a:r>
              <a:rPr lang="sk-SK" sz="2000" dirty="0">
                <a:solidFill>
                  <a:srgbClr val="FFFF00"/>
                </a:solidFill>
              </a:rPr>
              <a:t>, </a:t>
            </a:r>
            <a:r>
              <a:rPr lang="en-US" sz="2000" dirty="0">
                <a:solidFill>
                  <a:srgbClr val="FFFF00"/>
                </a:solidFill>
              </a:rPr>
              <a:t>April</a:t>
            </a:r>
            <a:r>
              <a:rPr lang="sk-SK" sz="2000" dirty="0">
                <a:solidFill>
                  <a:srgbClr val="FFFF00"/>
                </a:solidFill>
              </a:rPr>
              <a:t>, 15th  202</a:t>
            </a:r>
            <a:r>
              <a:rPr lang="en-US" sz="2000" dirty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43FBCFB-8F5A-E79B-DA55-A65D7F0369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6534"/>
            <a:ext cx="5750257" cy="3834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80C2E82-857F-E940-3CE8-88BEE315EC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852" y="4606244"/>
            <a:ext cx="1166004" cy="154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4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4397792-842E-9DF3-000A-ACE231B7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53" y="1042219"/>
            <a:ext cx="4329011" cy="666955"/>
          </a:xfrm>
        </p:spPr>
        <p:txBody>
          <a:bodyPr/>
          <a:lstStyle/>
          <a:p>
            <a:r>
              <a:rPr lang="sk-SK" sz="3200" dirty="0" err="1"/>
              <a:t>Types</a:t>
            </a:r>
            <a:r>
              <a:rPr lang="sk-SK" sz="3200" dirty="0"/>
              <a:t> of </a:t>
            </a:r>
            <a:r>
              <a:rPr lang="sk-SK" sz="3200" dirty="0" err="1"/>
              <a:t>check</a:t>
            </a:r>
            <a:r>
              <a:rPr lang="sk-SK" sz="3200" dirty="0"/>
              <a:t> </a:t>
            </a:r>
            <a:r>
              <a:rPr lang="sk-SK" sz="3200" dirty="0" err="1"/>
              <a:t>dams</a:t>
            </a:r>
            <a:endParaRPr lang="sk-SK" sz="3200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297BD43D-8951-E050-4A12-26102B6F712A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8E03C63-3756-A255-73B2-745FF4A40446}"/>
              </a:ext>
            </a:extLst>
          </p:cNvPr>
          <p:cNvSpPr txBox="1"/>
          <p:nvPr/>
        </p:nvSpPr>
        <p:spPr>
          <a:xfrm>
            <a:off x="1382713" y="1753539"/>
            <a:ext cx="237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b="1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Wooden</a:t>
            </a:r>
            <a:r>
              <a:rPr lang="sk-SK" sz="1800" b="1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sk-SK" sz="1800" b="1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dams</a:t>
            </a:r>
            <a:r>
              <a:rPr lang="sk-SK" sz="1800" b="1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endParaRPr lang="sk-SK" sz="1800" dirty="0">
              <a:solidFill>
                <a:schemeClr val="bg2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FF99F08-88F4-00BF-1876-9F512BF4C03A}"/>
              </a:ext>
            </a:extLst>
          </p:cNvPr>
          <p:cNvSpPr txBox="1"/>
          <p:nvPr/>
        </p:nvSpPr>
        <p:spPr>
          <a:xfrm>
            <a:off x="7914966" y="2217493"/>
            <a:ext cx="23794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Log </a:t>
            </a:r>
            <a:r>
              <a:rPr lang="sk-SK" sz="18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cabin</a:t>
            </a:r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sk-SK" sz="18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dams</a:t>
            </a:r>
            <a:endParaRPr lang="sk-SK" sz="18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93A1F55-63A9-78B2-2F19-2BC1BF9D7EAE}"/>
              </a:ext>
            </a:extLst>
          </p:cNvPr>
          <p:cNvSpPr txBox="1"/>
          <p:nvPr/>
        </p:nvSpPr>
        <p:spPr>
          <a:xfrm>
            <a:off x="7653847" y="-80535"/>
            <a:ext cx="2379406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b="1" dirty="0">
                <a:latin typeface="Trebuchet MS" panose="020B0603020202020204" pitchFamily="34" charset="0"/>
                <a:cs typeface="Mangal" panose="02040503050203030202" pitchFamily="18" charset="0"/>
              </a:rPr>
              <a:t>Stake check dams</a:t>
            </a:r>
            <a:endParaRPr lang="sk-SK" b="1" dirty="0">
              <a:latin typeface="Trebuchet MS" panose="020B0603020202020204" pitchFamily="34" charset="0"/>
              <a:cs typeface="Mangal" panose="02040503050203030202" pitchFamily="18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9755687-171C-FF29-45DB-DDA3F43C5F9A}"/>
              </a:ext>
            </a:extLst>
          </p:cNvPr>
          <p:cNvSpPr txBox="1"/>
          <p:nvPr/>
        </p:nvSpPr>
        <p:spPr>
          <a:xfrm>
            <a:off x="9183270" y="4564506"/>
            <a:ext cx="23794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sk-SK" sz="18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Gabions</a:t>
            </a:r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sk-SK" sz="18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dams</a:t>
            </a:r>
            <a:endParaRPr lang="sk-SK" sz="18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865B06B-077A-DAA9-347B-D9930559F189}"/>
              </a:ext>
            </a:extLst>
          </p:cNvPr>
          <p:cNvSpPr txBox="1"/>
          <p:nvPr/>
        </p:nvSpPr>
        <p:spPr>
          <a:xfrm>
            <a:off x="5938118" y="4605567"/>
            <a:ext cx="30627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Stone </a:t>
            </a:r>
            <a:r>
              <a:rPr lang="sk-SK" sz="18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sprinkled</a:t>
            </a:r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sk-SK" sz="18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dams</a:t>
            </a:r>
            <a:endParaRPr lang="sk-SK" sz="18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0EBA2E4A-7866-0D95-E905-95BE90D3940B}"/>
              </a:ext>
            </a:extLst>
          </p:cNvPr>
          <p:cNvSpPr txBox="1"/>
          <p:nvPr/>
        </p:nvSpPr>
        <p:spPr>
          <a:xfrm>
            <a:off x="1370685" y="4195263"/>
            <a:ext cx="2379406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sk-SK" altLang="fr-FR" b="1" dirty="0" err="1">
                <a:solidFill>
                  <a:schemeClr val="bg2"/>
                </a:solidFill>
                <a:latin typeface="Trebuchet MS" panose="020B0603020202020204" pitchFamily="34" charset="0"/>
                <a:cs typeface="Mangal" panose="02040503050203030202" pitchFamily="18" charset="0"/>
              </a:rPr>
              <a:t>Layered</a:t>
            </a:r>
            <a:r>
              <a:rPr lang="sk-SK" altLang="fr-FR" b="1" dirty="0">
                <a:solidFill>
                  <a:schemeClr val="bg2"/>
                </a:solidFill>
                <a:latin typeface="Trebuchet MS" panose="020B0603020202020204" pitchFamily="34" charset="0"/>
                <a:cs typeface="Mangal" panose="02040503050203030202" pitchFamily="18" charset="0"/>
              </a:rPr>
              <a:t> </a:t>
            </a:r>
            <a:r>
              <a:rPr lang="sk-SK" altLang="fr-FR" b="1" dirty="0" err="1">
                <a:solidFill>
                  <a:schemeClr val="bg2"/>
                </a:solidFill>
                <a:latin typeface="Trebuchet MS" panose="020B0603020202020204" pitchFamily="34" charset="0"/>
                <a:cs typeface="Mangal" panose="02040503050203030202" pitchFamily="18" charset="0"/>
              </a:rPr>
              <a:t>check</a:t>
            </a:r>
            <a:r>
              <a:rPr lang="sk-SK" altLang="fr-FR" b="1" dirty="0">
                <a:solidFill>
                  <a:schemeClr val="bg2"/>
                </a:solidFill>
                <a:latin typeface="Trebuchet MS" panose="020B0603020202020204" pitchFamily="34" charset="0"/>
                <a:cs typeface="Mangal" panose="02040503050203030202" pitchFamily="18" charset="0"/>
              </a:rPr>
              <a:t> </a:t>
            </a:r>
            <a:r>
              <a:rPr lang="sk-SK" altLang="fr-FR" b="1" dirty="0" err="1">
                <a:solidFill>
                  <a:schemeClr val="bg2"/>
                </a:solidFill>
                <a:latin typeface="Trebuchet MS" panose="020B0603020202020204" pitchFamily="34" charset="0"/>
                <a:cs typeface="Mangal" panose="02040503050203030202" pitchFamily="18" charset="0"/>
              </a:rPr>
              <a:t>dam</a:t>
            </a:r>
            <a:endParaRPr lang="sk-SK" b="1" dirty="0">
              <a:solidFill>
                <a:schemeClr val="bg2"/>
              </a:solidFill>
              <a:latin typeface="Trebuchet MS" panose="020B0603020202020204" pitchFamily="34" charset="0"/>
              <a:cs typeface="Mangal" panose="02040503050203030202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FE0DC01B-E36C-7AE3-7F11-D6DC617C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47" y="2200186"/>
            <a:ext cx="2593714" cy="1946168"/>
          </a:xfrm>
          <a:prstGeom prst="rect">
            <a:avLst/>
          </a:prstGeom>
          <a:noFill/>
        </p:spPr>
      </p:pic>
      <p:pic>
        <p:nvPicPr>
          <p:cNvPr id="16" name="Obrázok 15" descr="Krive 3">
            <a:extLst>
              <a:ext uri="{FF2B5EF4-FFF2-40B4-BE49-F238E27FC236}">
                <a16:creationId xmlns:a16="http://schemas.microsoft.com/office/drawing/2014/main" id="{6DBF94C0-6375-C4A7-C2D4-DC76F6644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610" y="2169745"/>
            <a:ext cx="2662932" cy="1976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ok 16" descr="Nový obrázok (3)">
            <a:extLst>
              <a:ext uri="{FF2B5EF4-FFF2-40B4-BE49-F238E27FC236}">
                <a16:creationId xmlns:a16="http://schemas.microsoft.com/office/drawing/2014/main" id="{B0A09812-6232-FCD0-34D0-6B53ABB0EE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5" y="4688255"/>
            <a:ext cx="2707795" cy="202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ok 17" descr="P1200666">
            <a:extLst>
              <a:ext uri="{FF2B5EF4-FFF2-40B4-BE49-F238E27FC236}">
                <a16:creationId xmlns:a16="http://schemas.microsoft.com/office/drawing/2014/main" id="{D8469150-158C-5D61-6411-38D34F4B02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239" y="4688255"/>
            <a:ext cx="2707795" cy="202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37572D09-CE65-21BA-D0B1-BAD3F65DE1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57035"/>
            <a:ext cx="2662932" cy="1920992"/>
          </a:xfrm>
          <a:prstGeom prst="rect">
            <a:avLst/>
          </a:prstGeom>
        </p:spPr>
      </p:pic>
      <p:pic>
        <p:nvPicPr>
          <p:cNvPr id="21" name="Obrázok 20" descr="P1160334">
            <a:extLst>
              <a:ext uri="{FF2B5EF4-FFF2-40B4-BE49-F238E27FC236}">
                <a16:creationId xmlns:a16="http://schemas.microsoft.com/office/drawing/2014/main" id="{5CF49121-8526-84E9-23D6-AB52CF12B7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866" y="350618"/>
            <a:ext cx="2587011" cy="1927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Obrázok 21" descr="P1180507">
            <a:extLst>
              <a:ext uri="{FF2B5EF4-FFF2-40B4-BE49-F238E27FC236}">
                <a16:creationId xmlns:a16="http://schemas.microsoft.com/office/drawing/2014/main" id="{F0F4E5F2-7CFE-2948-CDA7-59036B72D6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857" y="2708359"/>
            <a:ext cx="2568590" cy="194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Obrázok 22" descr="IMG_1607">
            <a:extLst>
              <a:ext uri="{FF2B5EF4-FFF2-40B4-BE49-F238E27FC236}">
                <a16:creationId xmlns:a16="http://schemas.microsoft.com/office/drawing/2014/main" id="{B8FAB897-F8C7-0500-6100-B1DF65D36C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3706" y="2686414"/>
            <a:ext cx="2606387" cy="194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ázok 23" descr="P1200819">
            <a:extLst>
              <a:ext uri="{FF2B5EF4-FFF2-40B4-BE49-F238E27FC236}">
                <a16:creationId xmlns:a16="http://schemas.microsoft.com/office/drawing/2014/main" id="{C523101C-3FA1-8887-AFE1-4AC8BEC3DB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606" y="5084858"/>
            <a:ext cx="2358841" cy="177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7506DCA8-FA21-D21F-6F37-ECAB423B2D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945" y="5084858"/>
            <a:ext cx="2685043" cy="17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E5A2471-C51C-7D57-3898-82AE8E9C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149" y="255148"/>
            <a:ext cx="4368001" cy="327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Michal\Pictures\HRADZKY2015\SKALITE\P1300116.JPG">
            <a:extLst>
              <a:ext uri="{FF2B5EF4-FFF2-40B4-BE49-F238E27FC236}">
                <a16:creationId xmlns:a16="http://schemas.microsoft.com/office/drawing/2014/main" id="{6E588C46-A784-1BB3-BDBA-5E56AF5F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97" y="917925"/>
            <a:ext cx="2859895" cy="214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3A49EF60-1143-647A-93AD-8D303EDF0C54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A5F5682-0870-762D-2010-140D8244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2" y="3157675"/>
            <a:ext cx="5878555" cy="363239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33F4ABD-FA20-F79C-540C-7E79F545E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947" y="917925"/>
            <a:ext cx="3677284" cy="27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4C06413-0972-A23D-1820-0CDCF9AB0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904" y="3984778"/>
            <a:ext cx="5963360" cy="26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5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text, snímka obrazovky, diagram&#10;&#10;Automaticky generovaný popis">
            <a:extLst>
              <a:ext uri="{FF2B5EF4-FFF2-40B4-BE49-F238E27FC236}">
                <a16:creationId xmlns:a16="http://schemas.microsoft.com/office/drawing/2014/main" id="{0D339569-89E0-F74E-B067-1974B4ADD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82475"/>
            <a:ext cx="12192000" cy="5975525"/>
          </a:xfrm>
          <a:prstGeom prst="rect">
            <a:avLst/>
          </a:prstGeom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34E0D5B0-7427-23E3-789F-6E5C1A95EF19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72757-DDFB-312C-D937-A730EF38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rad, snímka obrazovky, diagram&#10;&#10;Automaticky generovaný popis">
            <a:extLst>
              <a:ext uri="{FF2B5EF4-FFF2-40B4-BE49-F238E27FC236}">
                <a16:creationId xmlns:a16="http://schemas.microsoft.com/office/drawing/2014/main" id="{8AB113B7-57B8-8291-5E9D-7D9583091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1248"/>
            <a:ext cx="12192000" cy="6016752"/>
          </a:xfrm>
          <a:prstGeom prst="rect">
            <a:avLst/>
          </a:prstGeom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2F6955FB-BDF2-82BC-058D-C196389B896E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70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F3040711-3A68-3C01-761E-1576EF6B9A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8916" y="112512"/>
            <a:ext cx="6931741" cy="6200822"/>
          </a:xfrm>
        </p:spPr>
        <p:txBody>
          <a:bodyPr>
            <a:normAutofit/>
          </a:bodyPr>
          <a:lstStyle/>
          <a:p>
            <a:r>
              <a:rPr lang="en-US" sz="1800" dirty="0"/>
              <a:t>The entire transverse and cross-sectional structure is stabilized by wooden stakes 8-12 cm in diameter which are hammered into the stream bed until they cannot be wedged. </a:t>
            </a:r>
          </a:p>
          <a:p>
            <a:r>
              <a:rPr lang="en-US" sz="1800" dirty="0"/>
              <a:t>These three elements are interconnected by nails of appropriate size or wire. </a:t>
            </a:r>
          </a:p>
          <a:p>
            <a:r>
              <a:rPr lang="en-US" sz="1800" dirty="0"/>
              <a:t>If using coniferous timber, then it is vital to remove the bark from the logs and stakes. </a:t>
            </a:r>
            <a:endParaRPr lang="sk-SK" sz="1800" dirty="0"/>
          </a:p>
          <a:p>
            <a:r>
              <a:rPr lang="sk-SK" altLang="fr-FR" sz="1800" dirty="0" err="1"/>
              <a:t>Use</a:t>
            </a:r>
            <a:r>
              <a:rPr lang="sk-SK" altLang="fr-FR" sz="1800" dirty="0"/>
              <a:t> of on-site </a:t>
            </a:r>
            <a:r>
              <a:rPr lang="sk-SK" altLang="fr-FR" sz="1800" dirty="0" err="1"/>
              <a:t>material</a:t>
            </a:r>
            <a:r>
              <a:rPr lang="sk-SK" altLang="fr-FR" sz="1800" dirty="0"/>
              <a:t>. </a:t>
            </a:r>
          </a:p>
          <a:p>
            <a:r>
              <a:rPr lang="sk-SK" altLang="fr-FR" sz="1800" dirty="0" err="1"/>
              <a:t>Natural</a:t>
            </a:r>
            <a:r>
              <a:rPr lang="sk-SK" altLang="fr-FR" sz="1800" dirty="0"/>
              <a:t> </a:t>
            </a:r>
            <a:r>
              <a:rPr lang="sk-SK" altLang="fr-FR" sz="1800" dirty="0" err="1"/>
              <a:t>material</a:t>
            </a:r>
            <a:r>
              <a:rPr lang="sk-SK" altLang="fr-FR" sz="1800" dirty="0"/>
              <a:t> </a:t>
            </a:r>
            <a:r>
              <a:rPr lang="sk-SK" altLang="fr-FR" sz="1800" dirty="0" err="1"/>
              <a:t>is</a:t>
            </a:r>
            <a:r>
              <a:rPr lang="sk-SK" altLang="fr-FR" sz="1800" dirty="0"/>
              <a:t> in </a:t>
            </a:r>
            <a:r>
              <a:rPr lang="sk-SK" altLang="fr-FR" sz="1800" dirty="0" err="1"/>
              <a:t>tune</a:t>
            </a:r>
            <a:r>
              <a:rPr lang="sk-SK" altLang="fr-FR" sz="1800" dirty="0"/>
              <a:t> </a:t>
            </a:r>
            <a:r>
              <a:rPr lang="sk-SK" altLang="fr-FR" sz="1800" dirty="0" err="1"/>
              <a:t>with</a:t>
            </a:r>
            <a:r>
              <a:rPr lang="sk-SK" altLang="fr-FR" sz="1800" dirty="0"/>
              <a:t> </a:t>
            </a:r>
            <a:r>
              <a:rPr lang="sk-SK" altLang="fr-FR" sz="1800" dirty="0" err="1"/>
              <a:t>nature</a:t>
            </a:r>
            <a:r>
              <a:rPr lang="sk-SK" altLang="fr-FR" sz="1800" dirty="0"/>
              <a:t> </a:t>
            </a:r>
            <a:r>
              <a:rPr lang="sk-SK" altLang="fr-FR" sz="1800" dirty="0" err="1"/>
              <a:t>protection</a:t>
            </a:r>
            <a:r>
              <a:rPr lang="sk-SK" altLang="fr-FR" sz="1800" dirty="0"/>
              <a:t> and </a:t>
            </a:r>
            <a:r>
              <a:rPr lang="sk-SK" altLang="fr-FR" sz="1800" dirty="0" err="1"/>
              <a:t>cultural</a:t>
            </a:r>
            <a:r>
              <a:rPr lang="sk-SK" altLang="fr-FR" sz="1800" dirty="0"/>
              <a:t> </a:t>
            </a:r>
            <a:r>
              <a:rPr lang="sk-SK" altLang="fr-FR" sz="1800" dirty="0" err="1"/>
              <a:t>heritage</a:t>
            </a:r>
            <a:r>
              <a:rPr lang="sk-SK" altLang="fr-FR" sz="1800" dirty="0"/>
              <a:t> and </a:t>
            </a:r>
            <a:r>
              <a:rPr lang="sk-SK" altLang="fr-FR" sz="1800" dirty="0" err="1"/>
              <a:t>customs</a:t>
            </a:r>
            <a:r>
              <a:rPr lang="sk-SK" altLang="fr-FR" sz="1800" dirty="0"/>
              <a:t>.</a:t>
            </a:r>
          </a:p>
          <a:p>
            <a:r>
              <a:rPr lang="en-US" sz="1800" u="sng" dirty="0"/>
              <a:t>Considerations for design and implementation of check dams:</a:t>
            </a:r>
          </a:p>
          <a:p>
            <a:r>
              <a:rPr lang="en-US" sz="1800" dirty="0"/>
              <a:t>Synergy with forestry and agricultural landscape</a:t>
            </a:r>
            <a:r>
              <a:rPr lang="sk-SK" sz="1800" dirty="0"/>
              <a:t>.</a:t>
            </a:r>
            <a:endParaRPr lang="en-US" sz="1800" dirty="0"/>
          </a:p>
          <a:p>
            <a:r>
              <a:rPr lang="en-US" sz="1800" dirty="0"/>
              <a:t>Placement of check dam in the narrowest profile of the stream bed and directly against the current while simultaneously ensuring that the retention area achieve its maximum size</a:t>
            </a:r>
            <a:r>
              <a:rPr lang="sk-SK" sz="1800" dirty="0"/>
              <a:t>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BF0B1BA-18A4-2691-C975-8EE59462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7" y="967714"/>
            <a:ext cx="4329011" cy="1079910"/>
          </a:xfrm>
        </p:spPr>
        <p:txBody>
          <a:bodyPr/>
          <a:lstStyle/>
          <a:p>
            <a:r>
              <a:rPr lang="fr-FR" sz="3200" dirty="0"/>
              <a:t>S</a:t>
            </a:r>
            <a:r>
              <a:rPr lang="sk-SK" altLang="fr-FR" sz="3200" dirty="0" err="1"/>
              <a:t>tability</a:t>
            </a:r>
            <a:r>
              <a:rPr lang="sk-SK" altLang="fr-FR" sz="3200" dirty="0"/>
              <a:t> and </a:t>
            </a:r>
            <a:r>
              <a:rPr lang="sk-SK" altLang="fr-FR" sz="3200" dirty="0" err="1"/>
              <a:t>durability</a:t>
            </a:r>
            <a:r>
              <a:rPr lang="sk-SK" altLang="fr-FR" sz="3200" dirty="0"/>
              <a:t> of </a:t>
            </a:r>
            <a:r>
              <a:rPr lang="sk-SK" altLang="fr-FR" sz="3200" dirty="0" err="1"/>
              <a:t>check</a:t>
            </a:r>
            <a:r>
              <a:rPr lang="sk-SK" altLang="fr-FR" sz="3200" dirty="0"/>
              <a:t> </a:t>
            </a:r>
            <a:r>
              <a:rPr lang="sk-SK" altLang="fr-FR" sz="3200" dirty="0" err="1"/>
              <a:t>dams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B91A3D-E7AB-858B-7988-FDFE81DE3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807" y="2047624"/>
            <a:ext cx="4329009" cy="481037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The main element is its proper construction. </a:t>
            </a:r>
          </a:p>
          <a:p>
            <a:r>
              <a:rPr lang="en-US" sz="1800" dirty="0">
                <a:solidFill>
                  <a:schemeClr val="bg2"/>
                </a:solidFill>
              </a:rPr>
              <a:t>The transverse wooden logs should be layered with branches and pulp (fascines) along the profile of the corridor. </a:t>
            </a:r>
          </a:p>
          <a:p>
            <a:r>
              <a:rPr lang="en-US" sz="1800" dirty="0">
                <a:solidFill>
                  <a:schemeClr val="bg2"/>
                </a:solidFill>
              </a:rPr>
              <a:t>It is important to reinforce the edges of the logs and fascines with stones and soil to ensure their stability. </a:t>
            </a:r>
            <a:endParaRPr lang="sk-SK" sz="1800" dirty="0">
              <a:solidFill>
                <a:schemeClr val="bg2"/>
              </a:solidFill>
            </a:endParaRPr>
          </a:p>
          <a:p>
            <a:r>
              <a:rPr lang="en-US" sz="1800" dirty="0">
                <a:solidFill>
                  <a:schemeClr val="bg2"/>
                </a:solidFill>
              </a:rPr>
              <a:t>The embedding of cross-cuts in between the transverse logs and fascines on the slope spanning a height of 1 to 1.5 m within the space between the dam walls. </a:t>
            </a:r>
          </a:p>
          <a:p>
            <a:r>
              <a:rPr lang="en-US" sz="1800" dirty="0">
                <a:solidFill>
                  <a:schemeClr val="bg2"/>
                </a:solidFill>
              </a:rPr>
              <a:t>This space should not exceed the combined diameter of the logs used so that these cross cuts are firmly in place (20-30 cm).</a:t>
            </a:r>
          </a:p>
          <a:p>
            <a:endParaRPr lang="sk-SK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4E2658B0-3FA0-57B5-0CF0-BC7331A43B22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AFDB496-6480-AC69-A425-B441E6A99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507" y="4804256"/>
            <a:ext cx="5687023" cy="17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0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E7327CBC-A0EF-3DB8-FC8B-5492D6D50A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52646" y="531019"/>
            <a:ext cx="6081714" cy="45531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ym typeface="+mn-ea"/>
              </a:rPr>
              <a:t>Poorly inserted wooden stak</a:t>
            </a:r>
            <a:r>
              <a:rPr lang="sk-SK" sz="1800" dirty="0">
                <a:sym typeface="+mn-ea"/>
              </a:rPr>
              <a:t>e</a:t>
            </a:r>
            <a:r>
              <a:rPr lang="fr-FR" sz="1800" dirty="0">
                <a:sym typeface="+mn-ea"/>
              </a:rPr>
              <a:t>s</a:t>
            </a: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ym typeface="+mn-ea"/>
              </a:rPr>
              <a:t>Angle of check dam leaning downstream of current</a:t>
            </a:r>
            <a:endParaRPr lang="fr-FR" sz="1800" dirty="0"/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5039902-C97A-0529-3230-5BD665A97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863513"/>
            <a:ext cx="4329011" cy="873432"/>
          </a:xfrm>
        </p:spPr>
        <p:txBody>
          <a:bodyPr/>
          <a:lstStyle/>
          <a:p>
            <a:r>
              <a:rPr lang="sk-SK" altLang="fr-FR" sz="3200" dirty="0" err="1"/>
              <a:t>Mistakes</a:t>
            </a:r>
            <a:r>
              <a:rPr lang="sk-SK" altLang="fr-FR" sz="3200" dirty="0"/>
              <a:t> to </a:t>
            </a:r>
            <a:r>
              <a:rPr lang="sk-SK" altLang="fr-FR" sz="3200" dirty="0" err="1"/>
              <a:t>be</a:t>
            </a:r>
            <a:r>
              <a:rPr lang="sk-SK" altLang="fr-FR" sz="3200" dirty="0"/>
              <a:t> </a:t>
            </a:r>
            <a:r>
              <a:rPr lang="sk-SK" altLang="fr-FR" sz="3200" dirty="0" err="1"/>
              <a:t>avoided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E5B5A2-0C66-EF4B-1030-83A97361E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7640" y="1925770"/>
            <a:ext cx="4329009" cy="295103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Improper embedding of cross-sectional logs into the slope.</a:t>
            </a:r>
          </a:p>
          <a:p>
            <a:r>
              <a:rPr lang="en-US" sz="1800" dirty="0">
                <a:solidFill>
                  <a:schemeClr val="bg2"/>
                </a:solidFill>
              </a:rPr>
              <a:t>Insufficient width and length of transverse logs and fascines of the check dam.</a:t>
            </a:r>
          </a:p>
          <a:p>
            <a:r>
              <a:rPr lang="en-US" sz="1800" dirty="0">
                <a:solidFill>
                  <a:schemeClr val="bg2"/>
                </a:solidFill>
              </a:rPr>
              <a:t>Improper laying of the base log (log should be placed just below the corridor surface).</a:t>
            </a:r>
          </a:p>
          <a:p>
            <a:r>
              <a:rPr lang="en-US" sz="1800" dirty="0">
                <a:solidFill>
                  <a:schemeClr val="bg2"/>
                </a:solidFill>
              </a:rPr>
              <a:t>Insertion of thick nails near the edges of the logs (results in split wood).</a:t>
            </a:r>
            <a:endParaRPr lang="sk-SK" sz="1800" dirty="0">
              <a:solidFill>
                <a:schemeClr val="bg2"/>
              </a:solidFill>
            </a:endParaRP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06698C65-B29B-F58F-D957-796724158BCE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7" name="Obrázok 119">
            <a:extLst>
              <a:ext uri="{FF2B5EF4-FFF2-40B4-BE49-F238E27FC236}">
                <a16:creationId xmlns:a16="http://schemas.microsoft.com/office/drawing/2014/main" id="{13167E8C-CF56-25E0-EB8A-205BE81C2E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646" y="1452536"/>
            <a:ext cx="620839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63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6053B109-6221-CEB5-F422-CB3EBA1600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73516" y="378093"/>
            <a:ext cx="6392342" cy="4553185"/>
          </a:xfrm>
        </p:spPr>
        <p:txBody>
          <a:bodyPr>
            <a:normAutofit/>
          </a:bodyPr>
          <a:lstStyle/>
          <a:p>
            <a:r>
              <a:rPr lang="en-US" sz="2000" dirty="0"/>
              <a:t>Soaking space at the same time limits erosion soil especially if this one space combined with unloading stone under the outlet  surface cross drain points</a:t>
            </a:r>
            <a:r>
              <a:rPr lang="sk-SK" sz="2000" dirty="0"/>
              <a:t>.</a:t>
            </a:r>
          </a:p>
          <a:p>
            <a:r>
              <a:rPr lang="en-US" sz="2000" dirty="0"/>
              <a:t>Surface cross drains they have to be in moderation slope in the direction drain water , so that it happens in what the biggest measure to their self-cleaning . </a:t>
            </a:r>
          </a:p>
          <a:p>
            <a:r>
              <a:rPr lang="en-US" sz="2000" dirty="0"/>
              <a:t>Necessary condition functioning built networks  surface cross drain points is their maintenance and cleaning.</a:t>
            </a:r>
            <a:endParaRPr lang="sk-SK" sz="20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EF525E0-411B-1808-A4C1-180CEDE4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36" y="1811338"/>
            <a:ext cx="4329011" cy="577900"/>
          </a:xfrm>
        </p:spPr>
        <p:txBody>
          <a:bodyPr/>
          <a:lstStyle/>
          <a:p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sk-SK" sz="32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sk-SK" sz="32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drains</a:t>
            </a:r>
            <a:br>
              <a:rPr lang="sk-SK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E7C57C-FFE7-4151-A17F-2245FB4FE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78" y="1811338"/>
            <a:ext cx="5186380" cy="524969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Surface cross drains they are the most suitable measure on forest and field roads and.</a:t>
            </a:r>
          </a:p>
          <a:p>
            <a:r>
              <a:rPr lang="en-US" sz="1800" dirty="0">
                <a:solidFill>
                  <a:schemeClr val="bg2"/>
                </a:solidFill>
              </a:rPr>
              <a:t> Surface cross drains on </a:t>
            </a:r>
            <a:r>
              <a:rPr lang="en-US" sz="1800" dirty="0" err="1">
                <a:solidFill>
                  <a:schemeClr val="bg2"/>
                </a:solidFill>
              </a:rPr>
              <a:t>on</a:t>
            </a:r>
            <a:r>
              <a:rPr lang="en-US" sz="1800" dirty="0">
                <a:solidFill>
                  <a:schemeClr val="bg2"/>
                </a:solidFill>
              </a:rPr>
              <a:t> the way we suggest type so that to everyone the  surface cross drain was realized </a:t>
            </a:r>
            <a:r>
              <a:rPr lang="en-US" sz="1800" dirty="0" err="1">
                <a:solidFill>
                  <a:schemeClr val="bg2"/>
                </a:solidFill>
              </a:rPr>
              <a:t>wateretention</a:t>
            </a:r>
            <a:r>
              <a:rPr lang="en-US" sz="1800" dirty="0">
                <a:solidFill>
                  <a:schemeClr val="bg2"/>
                </a:solidFill>
              </a:rPr>
              <a:t> pit </a:t>
            </a:r>
            <a:r>
              <a:rPr lang="sk-SK" sz="1800" dirty="0">
                <a:solidFill>
                  <a:schemeClr val="bg2"/>
                </a:solidFill>
              </a:rPr>
              <a:t>                                           </a:t>
            </a:r>
            <a:r>
              <a:rPr lang="en-US" sz="1800" dirty="0">
                <a:solidFill>
                  <a:schemeClr val="bg2"/>
                </a:solidFill>
              </a:rPr>
              <a:t>(capacity from 1-5 m</a:t>
            </a:r>
            <a:r>
              <a:rPr lang="en-US" sz="1800" baseline="30000" dirty="0">
                <a:solidFill>
                  <a:schemeClr val="bg2"/>
                </a:solidFill>
              </a:rPr>
              <a:t>3</a:t>
            </a:r>
            <a:r>
              <a:rPr lang="en-US" sz="1800" dirty="0">
                <a:solidFill>
                  <a:schemeClr val="bg2"/>
                </a:solidFill>
              </a:rPr>
              <a:t> ). </a:t>
            </a:r>
          </a:p>
          <a:p>
            <a:r>
              <a:rPr lang="en-US" sz="1800" dirty="0">
                <a:solidFill>
                  <a:schemeClr val="bg2"/>
                </a:solidFill>
              </a:rPr>
              <a:t>Shape of </a:t>
            </a:r>
            <a:r>
              <a:rPr lang="en-US" sz="1800" dirty="0" err="1">
                <a:solidFill>
                  <a:schemeClr val="bg2"/>
                </a:solidFill>
              </a:rPr>
              <a:t>waterretention</a:t>
            </a:r>
            <a:r>
              <a:rPr lang="en-US" sz="1800" dirty="0">
                <a:solidFill>
                  <a:schemeClr val="bg2"/>
                </a:solidFill>
              </a:rPr>
              <a:t> pits is not important .</a:t>
            </a:r>
          </a:p>
          <a:p>
            <a:r>
              <a:rPr lang="en-US" sz="1800" dirty="0">
                <a:solidFill>
                  <a:schemeClr val="bg2"/>
                </a:solidFill>
              </a:rPr>
              <a:t>Important however , it is to water from the  surface cross drain did not flow into the ravine , or directly into the stream , but was collected in water retention pits.</a:t>
            </a:r>
          </a:p>
          <a:p>
            <a:r>
              <a:rPr lang="en-US" sz="1800" dirty="0">
                <a:solidFill>
                  <a:schemeClr val="bg2"/>
                </a:solidFill>
              </a:rPr>
              <a:t>Surface cross drains on forest and field on the way with they recommend plant at intervals of 40 m. On sloping slopes more as 12% </a:t>
            </a:r>
            <a:r>
              <a:rPr lang="en-US" sz="1800" dirty="0" err="1">
                <a:solidFill>
                  <a:schemeClr val="bg2"/>
                </a:solidFill>
              </a:rPr>
              <a:t>sa</a:t>
            </a:r>
            <a:r>
              <a:rPr lang="en-US" sz="1800" dirty="0">
                <a:solidFill>
                  <a:schemeClr val="bg2"/>
                </a:solidFill>
              </a:rPr>
              <a:t> recommends spacing between 20m  surface cross drain points to avoid damage roads.</a:t>
            </a:r>
          </a:p>
          <a:p>
            <a:endParaRPr lang="sk-SK" sz="1800" dirty="0">
              <a:solidFill>
                <a:schemeClr val="bg2"/>
              </a:solidFill>
            </a:endParaRPr>
          </a:p>
        </p:txBody>
      </p:sp>
      <p:sp>
        <p:nvSpPr>
          <p:cNvPr id="8" name="Zástupný text 4">
            <a:extLst>
              <a:ext uri="{FF2B5EF4-FFF2-40B4-BE49-F238E27FC236}">
                <a16:creationId xmlns:a16="http://schemas.microsoft.com/office/drawing/2014/main" id="{906942CF-F63E-3B51-6DBF-D0E4EC824AAD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8DBC72BB-0820-801E-D5A0-94E48730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258" y="3193680"/>
            <a:ext cx="6870531" cy="349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88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5EF07-1595-BE36-B785-E1625168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AFA0500-DEF7-82CD-72DF-50C49C52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80" y="1562634"/>
            <a:ext cx="4329011" cy="577900"/>
          </a:xfrm>
        </p:spPr>
        <p:txBody>
          <a:bodyPr/>
          <a:lstStyle/>
          <a:p>
            <a:r>
              <a:rPr lang="sk-SK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sk-SK" sz="32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sk-SK" sz="32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b="1" dirty="0" err="1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drains</a:t>
            </a:r>
            <a:br>
              <a:rPr lang="sk-SK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483FD53A-2E19-C942-B2FC-31C142F08A82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2" name="Obrázok 11" descr="odrazka s uhlom">
            <a:extLst>
              <a:ext uri="{FF2B5EF4-FFF2-40B4-BE49-F238E27FC236}">
                <a16:creationId xmlns:a16="http://schemas.microsoft.com/office/drawing/2014/main" id="{873870F2-E5A5-CE84-C9B7-47D36000C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28" y="1359447"/>
            <a:ext cx="5483273" cy="336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 descr="odrazka vyrez s uhlom">
            <a:extLst>
              <a:ext uri="{FF2B5EF4-FFF2-40B4-BE49-F238E27FC236}">
                <a16:creationId xmlns:a16="http://schemas.microsoft.com/office/drawing/2014/main" id="{DD9DBD20-2308-8D5B-B1D8-E14AABDE0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235" y="3429000"/>
            <a:ext cx="6410126" cy="336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ok 14" descr="Obrázok, na ktorom je exteriér, strom, tráva, rastlina&#10;&#10;Automaticky generovaný popis">
            <a:extLst>
              <a:ext uri="{FF2B5EF4-FFF2-40B4-BE49-F238E27FC236}">
                <a16:creationId xmlns:a16="http://schemas.microsoft.com/office/drawing/2014/main" id="{922601BB-147C-D5D5-5968-CC312946B9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752" y="60228"/>
            <a:ext cx="2687034" cy="3582712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F4F26C2D-12D6-A7D5-EEB4-73E9F9BD28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298" y="553803"/>
            <a:ext cx="3752573" cy="2352606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CB6F31CB-B719-BE36-D9B6-84172489B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581" y="4809931"/>
            <a:ext cx="3451688" cy="19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33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95F17F57-C3CF-8037-D565-E56F722D04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7649" y="140985"/>
            <a:ext cx="6884351" cy="4553185"/>
          </a:xfrm>
        </p:spPr>
        <p:txBody>
          <a:bodyPr>
            <a:normAutofit/>
          </a:bodyPr>
          <a:lstStyle/>
          <a:p>
            <a:r>
              <a:rPr lang="en-US" sz="1800" dirty="0"/>
              <a:t>This one type measures causes small revolution in agriculture the country , because forces farmers plow along the contour and not along the slope. </a:t>
            </a:r>
          </a:p>
          <a:p>
            <a:r>
              <a:rPr lang="en-US" sz="1800" dirty="0"/>
              <a:t>This proposed solution fundamental way will support maintenance nutrients and creation humus in the soil agricultural countries. </a:t>
            </a:r>
            <a:endParaRPr lang="sk-SK" sz="1800" dirty="0"/>
          </a:p>
          <a:p>
            <a:r>
              <a:rPr lang="en-US" sz="1800" dirty="0"/>
              <a:t>Greenery attractive country creates enough escape area for small</a:t>
            </a:r>
            <a:r>
              <a:rPr lang="sk-SK" sz="1800" dirty="0"/>
              <a:t>.</a:t>
            </a:r>
            <a:r>
              <a:rPr lang="en-US" sz="1800" dirty="0"/>
              <a:t> game</a:t>
            </a:r>
            <a:r>
              <a:rPr lang="sk-SK" sz="1800" dirty="0"/>
              <a:t>.</a:t>
            </a:r>
          </a:p>
          <a:p>
            <a:endParaRPr lang="sk-SK" sz="1800" dirty="0"/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71EA27D-C994-6D99-261D-37D8F3F0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099" y="797145"/>
            <a:ext cx="4329011" cy="787400"/>
          </a:xfrm>
        </p:spPr>
        <p:txBody>
          <a:bodyPr/>
          <a:lstStyle/>
          <a:p>
            <a:r>
              <a:rPr lang="sk-SK" sz="3200" dirty="0" err="1"/>
              <a:t>Contour</a:t>
            </a:r>
            <a:r>
              <a:rPr lang="sk-SK" sz="3200" dirty="0"/>
              <a:t> </a:t>
            </a:r>
            <a:r>
              <a:rPr lang="sk-SK" sz="3200" dirty="0" err="1"/>
              <a:t>trenches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4B03DA-9BE4-D456-4DF2-882BE3AB6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23" y="1584545"/>
            <a:ext cx="5294926" cy="527345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solidFill>
                  <a:schemeClr val="bg2"/>
                </a:solidFill>
              </a:rPr>
              <a:t>A suitable measure on meadows, permanent grasslands and arable land.</a:t>
            </a:r>
          </a:p>
          <a:p>
            <a:r>
              <a:rPr lang="en-US" sz="7200" dirty="0">
                <a:solidFill>
                  <a:schemeClr val="bg2"/>
                </a:solidFill>
              </a:rPr>
              <a:t>We always create trenches along the contour lines.</a:t>
            </a:r>
          </a:p>
          <a:p>
            <a:r>
              <a:rPr lang="en-US" sz="7200" dirty="0">
                <a:solidFill>
                  <a:schemeClr val="bg2"/>
                </a:solidFill>
              </a:rPr>
              <a:t>Recommendation of interrupting them so that there is no leakage collected rainy waters to their lowest points , so that the opposite effect does not happen </a:t>
            </a:r>
          </a:p>
          <a:p>
            <a:r>
              <a:rPr lang="en-US" sz="7200" dirty="0">
                <a:solidFill>
                  <a:schemeClr val="bg2"/>
                </a:solidFill>
              </a:rPr>
              <a:t>Trenches  are necessary to interrupt in distances of 15-20 meters .</a:t>
            </a:r>
          </a:p>
          <a:p>
            <a:endParaRPr lang="en-US" sz="7200" dirty="0">
              <a:solidFill>
                <a:schemeClr val="bg2"/>
              </a:solidFill>
            </a:endParaRPr>
          </a:p>
          <a:p>
            <a:r>
              <a:rPr lang="en-US" sz="7200" dirty="0">
                <a:solidFill>
                  <a:schemeClr val="bg2"/>
                </a:solidFill>
              </a:rPr>
              <a:t>Recommended depth trenches is up to 1.2 meters. </a:t>
            </a:r>
          </a:p>
          <a:p>
            <a:r>
              <a:rPr lang="en-US" sz="7200" dirty="0">
                <a:solidFill>
                  <a:schemeClr val="bg2"/>
                </a:solidFill>
              </a:rPr>
              <a:t>Trenches are suitable implement on interface agricultural landscape and forest . </a:t>
            </a:r>
          </a:p>
          <a:p>
            <a:r>
              <a:rPr lang="en-US" sz="7200" dirty="0">
                <a:solidFill>
                  <a:schemeClr val="bg2"/>
                </a:solidFill>
              </a:rPr>
              <a:t>Like this solution will be detained rainy water irrigate root zone forest ecosystems . </a:t>
            </a:r>
          </a:p>
          <a:p>
            <a:endParaRPr lang="en-US" sz="7200" dirty="0">
              <a:solidFill>
                <a:schemeClr val="bg2"/>
              </a:solidFill>
            </a:endParaRPr>
          </a:p>
          <a:p>
            <a:r>
              <a:rPr lang="en-US" sz="7200" dirty="0">
                <a:solidFill>
                  <a:schemeClr val="bg2"/>
                </a:solidFill>
              </a:rPr>
              <a:t>Along the trenches on bottom side it is convenient to plant trees with a spacing among 5 meters.</a:t>
            </a:r>
          </a:p>
          <a:p>
            <a:endParaRPr lang="sk-SK" dirty="0"/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0847DD36-4168-C065-4393-B0AEC339D133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7" name="Obrázok 6" descr="Nový obrázok (1)">
            <a:extLst>
              <a:ext uri="{FF2B5EF4-FFF2-40B4-BE49-F238E27FC236}">
                <a16:creationId xmlns:a16="http://schemas.microsoft.com/office/drawing/2014/main" id="{8A36D3BF-0E13-2034-3AD1-9B4C1743D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712" y="2221169"/>
            <a:ext cx="2980022" cy="223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 descr="Nový obrázok (5)">
            <a:extLst>
              <a:ext uri="{FF2B5EF4-FFF2-40B4-BE49-F238E27FC236}">
                <a16:creationId xmlns:a16="http://schemas.microsoft.com/office/drawing/2014/main" id="{68282AFC-1CA2-A94C-E23B-5C8E15BD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4227" y="2223943"/>
            <a:ext cx="2980021" cy="223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E0BD2D-BEE8-495E-989B-B69F3736F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038" y="4542112"/>
            <a:ext cx="2980021" cy="22350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8C6B790-1DDA-CED7-8300-3285572B2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713" y="4542112"/>
            <a:ext cx="2980022" cy="223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04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89C4C-8B57-5575-8D09-F656D6A7C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290E52-2373-EC16-4BD4-C16B46DEA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09" y="995037"/>
            <a:ext cx="4329011" cy="787400"/>
          </a:xfrm>
        </p:spPr>
        <p:txBody>
          <a:bodyPr/>
          <a:lstStyle/>
          <a:p>
            <a:r>
              <a:rPr lang="en-US" sz="3200" noProof="0" dirty="0"/>
              <a:t>Contour trenches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5011FF7B-A2D1-2A60-0B6D-B64808388E2C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87A16894-0690-0530-2F37-C656742E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864" y="42008"/>
            <a:ext cx="6118225" cy="2693459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F016B728-13E2-5E0F-622C-D892D8EBE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213" y="4276080"/>
            <a:ext cx="5895967" cy="2539912"/>
          </a:xfrm>
          <a:prstGeom prst="rect">
            <a:avLst/>
          </a:prstGeom>
        </p:spPr>
      </p:pic>
      <p:pic>
        <p:nvPicPr>
          <p:cNvPr id="19" name="Obrázok 18" descr="Obrázok, na ktorom je text, diagram, rad, snímka obrazovky&#10;&#10;Automaticky generovaný popis">
            <a:extLst>
              <a:ext uri="{FF2B5EF4-FFF2-40B4-BE49-F238E27FC236}">
                <a16:creationId xmlns:a16="http://schemas.microsoft.com/office/drawing/2014/main" id="{AF43A2F3-DA5E-B833-912C-7E3001041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05693"/>
            <a:ext cx="7669161" cy="4710299"/>
          </a:xfrm>
          <a:prstGeom prst="rect">
            <a:avLst/>
          </a:prstGeom>
        </p:spPr>
      </p:pic>
      <p:sp>
        <p:nvSpPr>
          <p:cNvPr id="23" name="Zástupný objekt pre obrázok 1">
            <a:extLst>
              <a:ext uri="{FF2B5EF4-FFF2-40B4-BE49-F238E27FC236}">
                <a16:creationId xmlns:a16="http://schemas.microsoft.com/office/drawing/2014/main" id="{C9949DE0-24B3-381E-7B61-0AC8D267B9E3}"/>
              </a:ext>
            </a:extLst>
          </p:cNvPr>
          <p:cNvSpPr txBox="1">
            <a:spLocks/>
          </p:cNvSpPr>
          <p:nvPr/>
        </p:nvSpPr>
        <p:spPr>
          <a:xfrm>
            <a:off x="3253197" y="2255984"/>
            <a:ext cx="4247741" cy="1107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/>
              <a:t>Cross-section of the contoured infiltration trenches, intermittent every 20 meters</a:t>
            </a:r>
            <a:endParaRPr lang="sk-SK" sz="1800" b="1"/>
          </a:p>
          <a:p>
            <a:endParaRPr lang="sk-SK" dirty="0"/>
          </a:p>
        </p:txBody>
      </p:sp>
      <p:pic>
        <p:nvPicPr>
          <p:cNvPr id="24" name="Picture 32">
            <a:extLst>
              <a:ext uri="{FF2B5EF4-FFF2-40B4-BE49-F238E27FC236}">
                <a16:creationId xmlns:a16="http://schemas.microsoft.com/office/drawing/2014/main" id="{86F4F963-CC2F-AEA7-7508-7B6AA7D9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0206" y="2464844"/>
            <a:ext cx="2202152" cy="1762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465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CEE86-8323-175A-9C82-83B1619A5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4">
            <a:extLst>
              <a:ext uri="{FF2B5EF4-FFF2-40B4-BE49-F238E27FC236}">
                <a16:creationId xmlns:a16="http://schemas.microsoft.com/office/drawing/2014/main" id="{9DA4494D-D00A-1D3C-5298-3F380B4FFCCE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4AF4D32C-7D94-CAE4-A53D-C6807F884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024569"/>
            <a:ext cx="6323804" cy="3302373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82A00EEA-FCBA-4616-5A5B-DFD11C5C6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74" y="4326942"/>
            <a:ext cx="11041016" cy="2324424"/>
          </a:xfrm>
          <a:prstGeom prst="rect">
            <a:avLst/>
          </a:prstGeom>
        </p:spPr>
      </p:pic>
      <p:pic>
        <p:nvPicPr>
          <p:cNvPr id="5" name="Obrázok 4" descr="Obrázok, na ktorom je exteriér, strom, rastlina, prírodná rezervácia&#10;&#10;Obsah vygenerovaný pomocou AI môže byť nesprávny.">
            <a:extLst>
              <a:ext uri="{FF2B5EF4-FFF2-40B4-BE49-F238E27FC236}">
                <a16:creationId xmlns:a16="http://schemas.microsoft.com/office/drawing/2014/main" id="{2E6867A2-B00B-19F7-75E3-31A2647DC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884" y="608887"/>
            <a:ext cx="5083506" cy="358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350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02128-B99A-818E-518F-BEB20B132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85FCEFA0-313F-DA0F-7B34-26ED468CDB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45188" y="140985"/>
            <a:ext cx="6646812" cy="4553185"/>
          </a:xfrm>
        </p:spPr>
        <p:txBody>
          <a:bodyPr>
            <a:normAutofit/>
          </a:bodyPr>
          <a:lstStyle/>
          <a:p>
            <a:r>
              <a:rPr lang="en-US" sz="1800" dirty="0"/>
              <a:t>From soaking I am with gradually they create wetland ecosystems that with they will become included complex preventive flood protection.</a:t>
            </a:r>
          </a:p>
          <a:p>
            <a:r>
              <a:rPr lang="en-US" sz="1800" dirty="0"/>
              <a:t>They will significant </a:t>
            </a:r>
            <a:r>
              <a:rPr lang="en-US" sz="1800" dirty="0" err="1"/>
              <a:t>ecostabilizing</a:t>
            </a:r>
            <a:r>
              <a:rPr lang="en-US" sz="1800" dirty="0"/>
              <a:t> element forestry countries with significant benefit for conservation biodiversity.</a:t>
            </a:r>
            <a:endParaRPr lang="sk-SK" sz="1800" dirty="0"/>
          </a:p>
          <a:p>
            <a:r>
              <a:rPr lang="en-US" sz="1800" dirty="0"/>
              <a:t>Selection locations on building up soaking pit is necessary carefully consider , so that it corresponds to the total strategic intention.</a:t>
            </a:r>
            <a:endParaRPr lang="sk-SK" sz="1800" dirty="0"/>
          </a:p>
          <a:p>
            <a:endParaRPr lang="sk-SK" sz="1800" dirty="0"/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14305A5-0B4D-00F6-C844-AFC87672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638" y="674688"/>
            <a:ext cx="4329011" cy="787400"/>
          </a:xfrm>
        </p:spPr>
        <p:txBody>
          <a:bodyPr/>
          <a:lstStyle/>
          <a:p>
            <a:r>
              <a:rPr lang="sk-SK" sz="3200" kern="0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Soaking</a:t>
            </a:r>
            <a:r>
              <a:rPr lang="sk-SK" sz="3200" kern="0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k-SK" sz="3200" kern="0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pits</a:t>
            </a:r>
            <a:r>
              <a:rPr lang="sk-SK" sz="3200" kern="0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sk-SK" sz="3200" dirty="0">
              <a:solidFill>
                <a:schemeClr val="bg2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FE211A0-94DC-E27F-21F5-77819F5BA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23" y="1462088"/>
            <a:ext cx="5294926" cy="527345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Significant revitalizing element in the rural country they are soaking pits which they collect rainy water.</a:t>
            </a:r>
          </a:p>
          <a:p>
            <a:r>
              <a:rPr lang="en-US" sz="1800" dirty="0">
                <a:solidFill>
                  <a:schemeClr val="bg2"/>
                </a:solidFill>
              </a:rPr>
              <a:t>Of them with gradually they create wetlands and buffering zones for free living animals.</a:t>
            </a:r>
          </a:p>
          <a:p>
            <a:r>
              <a:rPr lang="en-US" sz="1800" dirty="0">
                <a:solidFill>
                  <a:schemeClr val="bg2"/>
                </a:solidFill>
              </a:rPr>
              <a:t>They are </a:t>
            </a:r>
            <a:r>
              <a:rPr lang="en-US" sz="1800" dirty="0" err="1">
                <a:solidFill>
                  <a:schemeClr val="bg2"/>
                </a:solidFill>
              </a:rPr>
              <a:t>ecostabilizing</a:t>
            </a:r>
            <a:r>
              <a:rPr lang="en-US" sz="1800" dirty="0">
                <a:solidFill>
                  <a:schemeClr val="bg2"/>
                </a:solidFill>
              </a:rPr>
              <a:t> elements in country, contributing to the increase supplies underground waters.</a:t>
            </a:r>
          </a:p>
          <a:p>
            <a:r>
              <a:rPr lang="en-US" sz="1800" dirty="0">
                <a:solidFill>
                  <a:schemeClr val="bg2"/>
                </a:solidFill>
              </a:rPr>
              <a:t>Increased vapor water from soaking pits gradually heal microclimate. </a:t>
            </a:r>
          </a:p>
          <a:p>
            <a:r>
              <a:rPr lang="en-US" sz="1800" dirty="0">
                <a:solidFill>
                  <a:schemeClr val="bg2"/>
                </a:solidFill>
              </a:rPr>
              <a:t>These measures significantly contribute  also to the formation of dew in the land , which is dry periods significant benefit for maintenance moisture in the country.</a:t>
            </a:r>
          </a:p>
          <a:p>
            <a:r>
              <a:rPr lang="en-US" sz="1800" dirty="0">
                <a:solidFill>
                  <a:schemeClr val="bg2"/>
                </a:solidFill>
              </a:rPr>
              <a:t>This measure is also preventive a measure against drought , from which they arise risks fires.</a:t>
            </a:r>
          </a:p>
          <a:p>
            <a:r>
              <a:rPr lang="en-US" sz="1800" dirty="0">
                <a:solidFill>
                  <a:schemeClr val="bg2"/>
                </a:solidFill>
              </a:rPr>
              <a:t>Soaking pits we recommend implement with maximum deep into two meters with </a:t>
            </a:r>
            <a:r>
              <a:rPr lang="en-US" sz="1800" dirty="0" err="1">
                <a:solidFill>
                  <a:schemeClr val="bg2"/>
                </a:solidFill>
              </a:rPr>
              <a:t>wateretention</a:t>
            </a:r>
            <a:r>
              <a:rPr lang="en-US" sz="1800" dirty="0">
                <a:solidFill>
                  <a:schemeClr val="bg2"/>
                </a:solidFill>
              </a:rPr>
              <a:t> with a volume of 300 m</a:t>
            </a:r>
            <a:r>
              <a:rPr lang="en-US" sz="1800" baseline="30000" dirty="0">
                <a:solidFill>
                  <a:schemeClr val="bg2"/>
                </a:solidFill>
              </a:rPr>
              <a:t>3</a:t>
            </a:r>
            <a:r>
              <a:rPr lang="en-US" sz="1800" dirty="0">
                <a:solidFill>
                  <a:schemeClr val="bg2"/>
                </a:solidFill>
              </a:rPr>
              <a:t>. 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0895924C-F054-4111-9C62-7D76AE8359EB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41E0E5E-C88D-E2B3-EA13-CF9B8B061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649" y="2620362"/>
            <a:ext cx="6806298" cy="37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DE416241-F010-4660-BA98-71BD46D4C5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5D21CF-CE31-B849-A84C-241B83D9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93" y="1325116"/>
            <a:ext cx="4329011" cy="2692401"/>
          </a:xfrm>
        </p:spPr>
        <p:txBody>
          <a:bodyPr/>
          <a:lstStyle/>
          <a:p>
            <a:r>
              <a:rPr lang="sk-SK" sz="4400" dirty="0" err="1"/>
              <a:t>Water</a:t>
            </a:r>
            <a:r>
              <a:rPr lang="sk-SK" sz="4400" dirty="0"/>
              <a:t> </a:t>
            </a:r>
            <a:r>
              <a:rPr lang="sk-SK" sz="4400" dirty="0" err="1"/>
              <a:t>retention</a:t>
            </a:r>
            <a:r>
              <a:rPr lang="sk-SK" sz="4400" dirty="0"/>
              <a:t> </a:t>
            </a:r>
            <a:r>
              <a:rPr lang="sk-SK" sz="4400" dirty="0" err="1"/>
              <a:t>pond</a:t>
            </a:r>
            <a:r>
              <a:rPr lang="sk-SK" sz="4400" dirty="0"/>
              <a:t>/</a:t>
            </a:r>
            <a:r>
              <a:rPr lang="sk-SK" sz="4400" dirty="0" err="1"/>
              <a:t>fishpond</a:t>
            </a:r>
            <a:endParaRPr lang="en-US" sz="4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AD0E890-7CD3-4061-2C4A-6ADBCB51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629" y="992883"/>
            <a:ext cx="7557078" cy="566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EB0D7DCA-4D87-5490-3900-718A8EF7C2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7628" y="255148"/>
            <a:ext cx="3596911" cy="328746"/>
          </a:xfrm>
        </p:spPr>
        <p:txBody>
          <a:bodyPr>
            <a:noAutofit/>
          </a:bodyPr>
          <a:lstStyle/>
          <a:p>
            <a:r>
              <a:rPr lang="en-US" sz="1800" b="1" i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7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D232AFF-6AE2-10CE-7D12-CF3F405F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583" y="3502174"/>
            <a:ext cx="4708136" cy="326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br-parkovisko">
            <a:extLst>
              <a:ext uri="{FF2B5EF4-FFF2-40B4-BE49-F238E27FC236}">
                <a16:creationId xmlns:a16="http://schemas.microsoft.com/office/drawing/2014/main" id="{8DDC31CB-4594-202E-4241-D5B4AE53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584" y="232917"/>
            <a:ext cx="4655584" cy="31858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ioretencia">
            <a:extLst>
              <a:ext uri="{FF2B5EF4-FFF2-40B4-BE49-F238E27FC236}">
                <a16:creationId xmlns:a16="http://schemas.microsoft.com/office/drawing/2014/main" id="{06249BF1-E36A-BAC9-4EA5-D0375AE2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532" y="3591612"/>
            <a:ext cx="2537833" cy="31731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locha\stara plocha\Foto Tatik\CIMG8249.JPG">
            <a:extLst>
              <a:ext uri="{FF2B5EF4-FFF2-40B4-BE49-F238E27FC236}">
                <a16:creationId xmlns:a16="http://schemas.microsoft.com/office/drawing/2014/main" id="{72C072A2-39D9-EBB0-8BC2-7A4D135A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251" y="163059"/>
            <a:ext cx="4434114" cy="332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Michal DATA\FOTO\BERLIN\Nový obrázok (4).png">
            <a:extLst>
              <a:ext uri="{FF2B5EF4-FFF2-40B4-BE49-F238E27FC236}">
                <a16:creationId xmlns:a16="http://schemas.microsoft.com/office/drawing/2014/main" id="{93C89384-93A2-CA5F-3D14-68523A55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81" y="3507551"/>
            <a:ext cx="4519033" cy="326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Michal\Documents\USB_KLUC_17DEC2014\14.png">
            <a:extLst>
              <a:ext uri="{FF2B5EF4-FFF2-40B4-BE49-F238E27FC236}">
                <a16:creationId xmlns:a16="http://schemas.microsoft.com/office/drawing/2014/main" id="{ADD6D243-95D0-83EA-03D0-B96DC659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281" y="1410971"/>
            <a:ext cx="2622751" cy="1975715"/>
          </a:xfrm>
          <a:prstGeom prst="rect">
            <a:avLst/>
          </a:prstGeom>
          <a:noFill/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22CAC811-0B71-392D-56AB-C3456290A8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0832" y="873225"/>
            <a:ext cx="3024034" cy="416881"/>
          </a:xfrm>
        </p:spPr>
        <p:txBody>
          <a:bodyPr>
            <a:noAutofit/>
          </a:bodyPr>
          <a:lstStyle/>
          <a:p>
            <a:r>
              <a:rPr lang="en-US" sz="1700" b="1" i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7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4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4393C7E-A68B-61F7-9A89-0B14C84E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335" y="-1986757"/>
            <a:ext cx="4329011" cy="2692401"/>
          </a:xfrm>
        </p:spPr>
        <p:txBody>
          <a:bodyPr/>
          <a:lstStyle/>
          <a:p>
            <a:r>
              <a:rPr lang="sk-SK" sz="3200" kern="0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Soaking</a:t>
            </a:r>
            <a:r>
              <a:rPr lang="sk-SK" sz="3200" kern="0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k-SK" sz="3200" kern="0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pits</a:t>
            </a:r>
            <a:r>
              <a:rPr lang="sk-SK" sz="3200" kern="0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0937ED-AA71-B52D-0CF8-F7B335DDD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64BB17-D5E3-1202-CDA2-5914BB0C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962" y="0"/>
            <a:ext cx="5029473" cy="3854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6717898-A56A-1B48-0342-0FE3A2E9B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6" y="3469964"/>
            <a:ext cx="7461034" cy="327419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9E43126-E40A-87B3-3682-9FD1A98B29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506" y="3488871"/>
            <a:ext cx="3819126" cy="3236384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208527E-48E4-40C7-DFB3-8DC5C7DE50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6424" y="1027199"/>
            <a:ext cx="3351719" cy="232477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2296CD9-294F-59C8-354E-1F3C9AD8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7009" y="1027199"/>
            <a:ext cx="3098087" cy="236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9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313" y="11387"/>
            <a:ext cx="4572001" cy="3429001"/>
          </a:xfrm>
          <a:ln w="57150">
            <a:solidFill>
              <a:schemeClr val="tx1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5836492" y="2739356"/>
            <a:ext cx="103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pic>
        <p:nvPicPr>
          <p:cNvPr id="1026" name="Picture 2" descr="Na obrázku môže byť vodná plocha, príroda, strom a tráv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499" y="3440388"/>
            <a:ext cx="4572001" cy="342900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 obrázku môže byť vodná plocha, príroda a stro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686" y="0"/>
            <a:ext cx="5143500" cy="685800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10"/>
          <p:cNvSpPr txBox="1"/>
          <p:nvPr/>
        </p:nvSpPr>
        <p:spPr>
          <a:xfrm>
            <a:off x="11076920" y="103515"/>
            <a:ext cx="103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5926300" y="3489514"/>
            <a:ext cx="103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86"/>
            <a:ext cx="2497125" cy="187284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6" name="BlokTextu 15"/>
          <p:cNvSpPr txBox="1"/>
          <p:nvPr/>
        </p:nvSpPr>
        <p:spPr>
          <a:xfrm>
            <a:off x="-28186" y="1338238"/>
            <a:ext cx="103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0591"/>
            <a:ext cx="2487892" cy="186409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4686"/>
            <a:ext cx="2476498" cy="311331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9" name="BlokTextu 18"/>
          <p:cNvSpPr txBox="1"/>
          <p:nvPr/>
        </p:nvSpPr>
        <p:spPr>
          <a:xfrm>
            <a:off x="0" y="6334780"/>
            <a:ext cx="103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  <p:sp>
        <p:nvSpPr>
          <p:cNvPr id="20" name="BlokTextu 19"/>
          <p:cNvSpPr txBox="1"/>
          <p:nvPr/>
        </p:nvSpPr>
        <p:spPr>
          <a:xfrm>
            <a:off x="0" y="3167390"/>
            <a:ext cx="103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4190734" y="103515"/>
            <a:ext cx="67992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k-SK" sz="6000" b="1" dirty="0">
                <a:solidFill>
                  <a:srgbClr val="FFFF00"/>
                </a:solidFill>
                <a:latin typeface="+mn-lt"/>
              </a:rPr>
              <a:t>BIOCLIMATIC PARK</a:t>
            </a:r>
          </a:p>
        </p:txBody>
      </p:sp>
    </p:spTree>
    <p:extLst>
      <p:ext uri="{BB962C8B-B14F-4D97-AF65-F5344CB8AC3E}">
        <p14:creationId xmlns:p14="http://schemas.microsoft.com/office/powerpoint/2010/main" val="3675567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583EA92C-5676-0E54-A592-08AF6BB506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B2B38E0-E33D-7A80-6284-1A106313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60" y="804596"/>
            <a:ext cx="9496741" cy="5959330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6F496A06-F9BB-91B8-D6E3-70833332D11E}"/>
              </a:ext>
            </a:extLst>
          </p:cNvPr>
          <p:cNvSpPr txBox="1"/>
          <p:nvPr/>
        </p:nvSpPr>
        <p:spPr>
          <a:xfrm>
            <a:off x="250257" y="1507669"/>
            <a:ext cx="23740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sk-SK" sz="2400" b="1" dirty="0">
                <a:solidFill>
                  <a:srgbClr val="FFFF00"/>
                </a:solidFill>
              </a:rPr>
              <a:t>IF YOU WANT TO HAVE A COOLER ENVIRONMENT NEAR YOUR HOUSE, MAKE A BIOCLIMATIC GARDEN</a:t>
            </a:r>
            <a:endParaRPr lang="en-US" sz="2400" dirty="0"/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A51B9C2F-4DAA-1E50-DA67-E44AAFBB3B77}"/>
              </a:ext>
            </a:extLst>
          </p:cNvPr>
          <p:cNvSpPr/>
          <p:nvPr/>
        </p:nvSpPr>
        <p:spPr>
          <a:xfrm>
            <a:off x="9105499" y="1116530"/>
            <a:ext cx="2156059" cy="15111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Redirection of rain to the Bioclimatic Garden</a:t>
            </a:r>
          </a:p>
        </p:txBody>
      </p:sp>
      <p:pic>
        <p:nvPicPr>
          <p:cNvPr id="4" name="Picture 13" descr="Rain Garden 3">
            <a:extLst>
              <a:ext uri="{FF2B5EF4-FFF2-40B4-BE49-F238E27FC236}">
                <a16:creationId xmlns:a16="http://schemas.microsoft.com/office/drawing/2014/main" id="{967F2E19-55D3-8399-E9A9-96AC9514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699" y="4489705"/>
            <a:ext cx="2889650" cy="227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26D84135-827C-A42E-5BDE-1AC9CC500ECB}"/>
              </a:ext>
            </a:extLst>
          </p:cNvPr>
          <p:cNvCxnSpPr/>
          <p:nvPr/>
        </p:nvCxnSpPr>
        <p:spPr>
          <a:xfrm>
            <a:off x="2624328" y="4489705"/>
            <a:ext cx="9752773" cy="64952"/>
          </a:xfrm>
          <a:prstGeom prst="line">
            <a:avLst/>
          </a:prstGeom>
          <a:ln w="762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BlokTextu 10">
            <a:extLst>
              <a:ext uri="{FF2B5EF4-FFF2-40B4-BE49-F238E27FC236}">
                <a16:creationId xmlns:a16="http://schemas.microsoft.com/office/drawing/2014/main" id="{6FFF28F8-F287-7A00-4DA3-E53634616A8B}"/>
              </a:ext>
            </a:extLst>
          </p:cNvPr>
          <p:cNvSpPr txBox="1"/>
          <p:nvPr/>
        </p:nvSpPr>
        <p:spPr>
          <a:xfrm>
            <a:off x="3026135" y="967036"/>
            <a:ext cx="2568214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CAN HEAL THE CLIMATE OF PLANET EARTH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033D83BF-5CAB-7229-86F0-4F1DAD799CDF}"/>
              </a:ext>
            </a:extLst>
          </p:cNvPr>
          <p:cNvSpPr txBox="1"/>
          <p:nvPr/>
        </p:nvSpPr>
        <p:spPr>
          <a:xfrm>
            <a:off x="9487301" y="6425372"/>
            <a:ext cx="2863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FFFF00"/>
                </a:solidFill>
              </a:rPr>
              <a:t>WWW.WATERHOLISTIC.COM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D02E0B77-AA75-F1A4-A3FE-BFB0F4B2983D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25173AAD-90A3-6D70-B16F-80F0C0A13175}"/>
              </a:ext>
            </a:extLst>
          </p:cNvPr>
          <p:cNvSpPr txBox="1"/>
          <p:nvPr/>
        </p:nvSpPr>
        <p:spPr>
          <a:xfrm>
            <a:off x="0" y="1447527"/>
            <a:ext cx="182139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tabLst>
                <a:tab pos="228600" algn="l"/>
              </a:tabLst>
            </a:pPr>
            <a:r>
              <a:rPr lang="sk-SK" sz="2400" b="1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Bioclimatic</a:t>
            </a:r>
            <a:r>
              <a:rPr lang="sk-SK" sz="2400" b="1" dirty="0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Rain </a:t>
            </a:r>
          </a:p>
          <a:p>
            <a:pPr lvl="0">
              <a:lnSpc>
                <a:spcPct val="110000"/>
              </a:lnSpc>
              <a:tabLst>
                <a:tab pos="228600" algn="l"/>
              </a:tabLst>
            </a:pPr>
            <a:r>
              <a:rPr lang="sk-SK" sz="2400" b="1" dirty="0" err="1">
                <a:solidFill>
                  <a:schemeClr val="bg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garden</a:t>
            </a:r>
            <a:endParaRPr lang="sk-SK" sz="2400" b="1" dirty="0">
              <a:solidFill>
                <a:schemeClr val="bg2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ADA0F6A5-5A85-75EC-C31E-E22795D32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62" y="910010"/>
            <a:ext cx="3475703" cy="2448790"/>
          </a:xfrm>
          <a:prstGeom prst="rect">
            <a:avLst/>
          </a:prstGeom>
        </p:spPr>
      </p:pic>
      <p:pic>
        <p:nvPicPr>
          <p:cNvPr id="16" name="Obrázok 15" descr="Obrázok, na ktorom je strom, text, rastlina, snímka obrazovky&#10;&#10;Automaticky generovaný popis">
            <a:extLst>
              <a:ext uri="{FF2B5EF4-FFF2-40B4-BE49-F238E27FC236}">
                <a16:creationId xmlns:a16="http://schemas.microsoft.com/office/drawing/2014/main" id="{335C283A-BC79-BB8A-8DA1-56F18A696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728" y="-121404"/>
            <a:ext cx="6068272" cy="372479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66AEA835-5D90-ABFC-FA48-A65BAAC122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9" y="3499201"/>
            <a:ext cx="6635771" cy="3273726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F6966A2A-1F36-3D6A-B71E-84533F171A2F}"/>
              </a:ext>
            </a:extLst>
          </p:cNvPr>
          <p:cNvSpPr txBox="1"/>
          <p:nvPr/>
        </p:nvSpPr>
        <p:spPr>
          <a:xfrm>
            <a:off x="5490326" y="855570"/>
            <a:ext cx="2379407" cy="1183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800"/>
              </a:spcBef>
              <a:spcAft>
                <a:spcPts val="400"/>
              </a:spcAft>
              <a:tabLst>
                <a:tab pos="228600" algn="l"/>
              </a:tabLst>
            </a:pP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Infiltration</a:t>
            </a:r>
            <a:r>
              <a:rPr lang="sk-SK" sz="1800" b="1" dirty="0">
                <a:solidFill>
                  <a:schemeClr val="bg2">
                    <a:lumMod val="1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0">
              <a:lnSpc>
                <a:spcPct val="110000"/>
              </a:lnSpc>
              <a:spcBef>
                <a:spcPts val="800"/>
              </a:spcBef>
              <a:spcAft>
                <a:spcPts val="400"/>
              </a:spcAft>
              <a:tabLst>
                <a:tab pos="228600" algn="l"/>
              </a:tabLst>
            </a:pPr>
            <a:r>
              <a:rPr lang="sk-SK" sz="1800" b="1" dirty="0" err="1">
                <a:solidFill>
                  <a:schemeClr val="bg2">
                    <a:lumMod val="1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ditches</a:t>
            </a:r>
            <a:endParaRPr lang="sk-SK" sz="1800" b="1" dirty="0">
              <a:solidFill>
                <a:schemeClr val="bg2">
                  <a:lumMod val="10000"/>
                </a:schemeClr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pic>
        <p:nvPicPr>
          <p:cNvPr id="19" name="Obrázok 18" descr="Obrázok, na ktorom je exteriér, zem, zemina, strom&#10;&#10;Automaticky generovaný popis">
            <a:extLst>
              <a:ext uri="{FF2B5EF4-FFF2-40B4-BE49-F238E27FC236}">
                <a16:creationId xmlns:a16="http://schemas.microsoft.com/office/drawing/2014/main" id="{E9E599B7-4577-E7CE-A9AF-FD63368A4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5613" y="3499201"/>
            <a:ext cx="2689738" cy="192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46139420-73CD-7B89-B850-D29484AAB6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935" y="4815221"/>
            <a:ext cx="2579131" cy="1925751"/>
          </a:xfrm>
          <a:prstGeom prst="rect">
            <a:avLst/>
          </a:prstGeom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CC6DC986-D81D-FF27-B7E7-AA53CA1A0EE3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7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12" descr="biosw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63" y="0"/>
            <a:ext cx="5214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plocha\stara plocha\Foto Tatik\CIMG82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03914" cy="375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rainGarden2_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700" y="0"/>
            <a:ext cx="3916363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Michal DATA\FOTO\BERLIN\Nový obrázok (4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1487"/>
            <a:ext cx="3437992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Rain Garden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699" y="4281488"/>
            <a:ext cx="3916363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E4CF8ED-E0BE-4AFF-9647-FD8D1FEFC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57614"/>
            <a:ext cx="12192000" cy="5238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sk-SK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SO SHOULD BE PUBLIC SPACES IN OUR CITIES AND </a:t>
            </a:r>
            <a:r>
              <a:rPr lang="sk-SK" sz="2800" b="1" dirty="0">
                <a:solidFill>
                  <a:srgbClr val="FFFF00"/>
                </a:solidFill>
              </a:rPr>
              <a:t>VILLAGES </a:t>
            </a:r>
          </a:p>
        </p:txBody>
      </p:sp>
    </p:spTree>
    <p:extLst>
      <p:ext uri="{BB962C8B-B14F-4D97-AF65-F5344CB8AC3E}">
        <p14:creationId xmlns:p14="http://schemas.microsoft.com/office/powerpoint/2010/main" val="263716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61B6-CD28-EE03-6352-7146840E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4">
            <a:extLst>
              <a:ext uri="{FF2B5EF4-FFF2-40B4-BE49-F238E27FC236}">
                <a16:creationId xmlns:a16="http://schemas.microsoft.com/office/drawing/2014/main" id="{61CF6914-0CD3-06C3-C22A-1B481C2BC1A7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2F418AC-C4FB-3F37-828E-FBAD96E98362}"/>
              </a:ext>
            </a:extLst>
          </p:cNvPr>
          <p:cNvSpPr txBox="1"/>
          <p:nvPr/>
        </p:nvSpPr>
        <p:spPr>
          <a:xfrm>
            <a:off x="164592" y="850392"/>
            <a:ext cx="4526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Proposal of types of measures in forest landscape structures</a:t>
            </a:r>
            <a:endParaRPr lang="sk-SK" sz="2800" b="1" dirty="0">
              <a:solidFill>
                <a:schemeClr val="bg2"/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BAE9F40-CF9D-476D-DDE4-A9BDC6E80ABC}"/>
              </a:ext>
            </a:extLst>
          </p:cNvPr>
          <p:cNvSpPr txBox="1"/>
          <p:nvPr/>
        </p:nvSpPr>
        <p:spPr>
          <a:xfrm>
            <a:off x="164592" y="2313432"/>
            <a:ext cx="4937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Restoration of tree planting, preservation of seedlings, support for the establishment of forest nurseries.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Catching water flowing from the forest, forest cover - small water reservoirs, breeding ponds.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Surface cross drains with soak pits on forest roads, </a:t>
            </a:r>
            <a:r>
              <a:rPr lang="sk-SK" dirty="0">
                <a:solidFill>
                  <a:schemeClr val="bg2"/>
                </a:solidFill>
              </a:rPr>
              <a:t>s</a:t>
            </a:r>
            <a:r>
              <a:rPr lang="en-US" dirty="0" err="1">
                <a:solidFill>
                  <a:schemeClr val="bg2"/>
                </a:solidFill>
              </a:rPr>
              <a:t>oaking</a:t>
            </a:r>
            <a:r>
              <a:rPr lang="en-US" dirty="0">
                <a:solidFill>
                  <a:schemeClr val="bg2"/>
                </a:solidFill>
              </a:rPr>
              <a:t> pits.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Small dams in ravines and erosion grooves.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Rainwater retention measures in the forest.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Change the way of forest planning and management.</a:t>
            </a:r>
            <a:endParaRPr lang="sk-SK" dirty="0">
              <a:solidFill>
                <a:schemeClr val="bg2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F26B415-5263-D04E-9105-287207BE1B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45779" y="391519"/>
            <a:ext cx="2047915" cy="1639826"/>
          </a:xfrm>
          <a:prstGeom prst="rect">
            <a:avLst/>
          </a:prstGeom>
          <a:ln w="57150">
            <a:noFill/>
          </a:ln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0CB4B096-610C-B5B2-0921-5203849E4F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281" y="4575041"/>
            <a:ext cx="3054097" cy="2095485"/>
          </a:xfrm>
          <a:prstGeom prst="rect">
            <a:avLst/>
          </a:prstGeom>
          <a:ln w="57150">
            <a:noFill/>
          </a:ln>
        </p:spPr>
      </p:pic>
      <p:pic>
        <p:nvPicPr>
          <p:cNvPr id="18" name="Obrázok 17" descr="E:\KRAVCIK_LIFE_DOKUMENTY\Oco modry comp\Michal DATA\DAŽDOVA VODA\BLOG_SME\tahanovce\TAHANOVCE_ZREVITALIZOVANA_STARA_CESTA.jpg">
            <a:extLst>
              <a:ext uri="{FF2B5EF4-FFF2-40B4-BE49-F238E27FC236}">
                <a16:creationId xmlns:a16="http://schemas.microsoft.com/office/drawing/2014/main" id="{3F53F68C-078D-8B67-5DD6-34D128CF3C6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2509" y="187472"/>
            <a:ext cx="1912435" cy="2093014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20" name="Obrázok 19" descr="C:\Users\kravc\Pictures\KOSICE\IMG_20190723_162909 (2).jpg">
            <a:extLst>
              <a:ext uri="{FF2B5EF4-FFF2-40B4-BE49-F238E27FC236}">
                <a16:creationId xmlns:a16="http://schemas.microsoft.com/office/drawing/2014/main" id="{D74394DE-32C7-8530-C94D-7DD3513F43DF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823" y="2400490"/>
            <a:ext cx="3300985" cy="2057019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21" name="Obrázok 20" descr="E:\KRAVCIK_LIFE_DOKUMENTY\Oco modry comp\Michal DATA\DAŽDOVA VODA\BLOG_SME\tahanovce\DSCN2875.JPG">
            <a:extLst>
              <a:ext uri="{FF2B5EF4-FFF2-40B4-BE49-F238E27FC236}">
                <a16:creationId xmlns:a16="http://schemas.microsoft.com/office/drawing/2014/main" id="{4C286136-2DB0-F1C0-A77E-D26153230C78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1120" y="2369629"/>
            <a:ext cx="3163824" cy="2087880"/>
          </a:xfrm>
          <a:prstGeom prst="rect">
            <a:avLst/>
          </a:prstGeom>
          <a:noFill/>
          <a:ln w="57150">
            <a:noFill/>
          </a:ln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25F05E1-6D66-B017-625F-8CFC9259BC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76" y="187472"/>
            <a:ext cx="2991804" cy="2057019"/>
          </a:xfrm>
          <a:prstGeom prst="rect">
            <a:avLst/>
          </a:prstGeom>
          <a:ln w="57150"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4ABDAC9-E321-5076-10C4-0D4454CD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1120" y="4582647"/>
            <a:ext cx="2919984" cy="203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98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F337-B24A-333B-C400-CE116731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4">
            <a:extLst>
              <a:ext uri="{FF2B5EF4-FFF2-40B4-BE49-F238E27FC236}">
                <a16:creationId xmlns:a16="http://schemas.microsoft.com/office/drawing/2014/main" id="{13B6DEE9-1280-2BAD-C75B-1D65EED06CC8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71BA4EF8-DE90-CB36-52BF-38FA714432AF}"/>
              </a:ext>
            </a:extLst>
          </p:cNvPr>
          <p:cNvSpPr txBox="1"/>
          <p:nvPr/>
        </p:nvSpPr>
        <p:spPr>
          <a:xfrm>
            <a:off x="164592" y="850392"/>
            <a:ext cx="4526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Proposal of types of measures in agricultural landscape structures</a:t>
            </a:r>
            <a:endParaRPr lang="sk-SK" sz="2800" b="1" dirty="0">
              <a:solidFill>
                <a:schemeClr val="bg2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FEABB3C-8B3B-DF52-DD21-5C5CBF0BF9EA}"/>
              </a:ext>
            </a:extLst>
          </p:cNvPr>
          <p:cNvSpPr txBox="1"/>
          <p:nvPr/>
        </p:nvSpPr>
        <p:spPr>
          <a:xfrm>
            <a:off x="164592" y="2313432"/>
            <a:ext cx="4937760" cy="37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Windbreaks, boundaries, </a:t>
            </a:r>
            <a:r>
              <a:rPr lang="en-US" dirty="0" err="1">
                <a:solidFill>
                  <a:schemeClr val="bg2"/>
                </a:solidFill>
              </a:rPr>
              <a:t>biobelts</a:t>
            </a:r>
            <a:r>
              <a:rPr lang="en-US" dirty="0">
                <a:solidFill>
                  <a:schemeClr val="bg2"/>
                </a:solidFill>
              </a:rPr>
              <a:t> with rainwater harvesting in retention elements - small water reservoirs -</a:t>
            </a:r>
            <a:r>
              <a:rPr lang="sk-SK" dirty="0">
                <a:solidFill>
                  <a:schemeClr val="bg2"/>
                </a:solidFill>
              </a:rPr>
              <a:t>c</a:t>
            </a:r>
            <a:r>
              <a:rPr lang="en-US" dirty="0" err="1">
                <a:solidFill>
                  <a:schemeClr val="bg2"/>
                </a:solidFill>
              </a:rPr>
              <a:t>ontour</a:t>
            </a:r>
            <a:r>
              <a:rPr lang="en-US" dirty="0">
                <a:solidFill>
                  <a:schemeClr val="bg2"/>
                </a:solidFill>
              </a:rPr>
              <a:t> trenches</a:t>
            </a:r>
            <a:r>
              <a:rPr lang="sk-SK" dirty="0">
                <a:solidFill>
                  <a:schemeClr val="bg2"/>
                </a:solidFill>
              </a:rPr>
              <a:t>-</a:t>
            </a:r>
            <a:r>
              <a:rPr lang="en-US" dirty="0">
                <a:solidFill>
                  <a:schemeClr val="bg2"/>
                </a:solidFill>
              </a:rPr>
              <a:t> water farms - diversification.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Agroforestry - strips of trees and draws on arable land.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Evaluate the functionality of drainage systems from the point of view of drought - melioration channels.</a:t>
            </a:r>
            <a:endParaRPr lang="sk-SK" dirty="0">
              <a:solidFill>
                <a:schemeClr val="bg2"/>
              </a:solidFill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141F4523-473A-CE9B-E6CF-85F89FA09D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832" y="272772"/>
            <a:ext cx="3493344" cy="1962615"/>
          </a:xfrm>
          <a:prstGeom prst="rect">
            <a:avLst/>
          </a:prstGeom>
          <a:ln w="57150">
            <a:noFill/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D67D722C-4F94-264F-998F-14E171E25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875" y="2449811"/>
            <a:ext cx="3204045" cy="2403034"/>
          </a:xfrm>
          <a:prstGeom prst="rect">
            <a:avLst/>
          </a:prstGeom>
          <a:ln w="57150">
            <a:noFill/>
          </a:ln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B54E65FA-0FFF-3650-A07A-8FBA30F136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873" y="105673"/>
            <a:ext cx="3415768" cy="2403034"/>
          </a:xfrm>
          <a:prstGeom prst="rect">
            <a:avLst/>
          </a:prstGeom>
          <a:ln w="57150">
            <a:noFill/>
          </a:ln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40649303-A225-4A76-1D2E-BB0716D40C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873" y="2676793"/>
            <a:ext cx="3465014" cy="2176052"/>
          </a:xfrm>
          <a:prstGeom prst="rect">
            <a:avLst/>
          </a:prstGeom>
          <a:ln w="57150">
            <a:noFill/>
          </a:ln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5C79E144-5A43-EBA4-3D9F-82839FF74A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277" y="4947778"/>
            <a:ext cx="2361358" cy="1804549"/>
          </a:xfrm>
          <a:prstGeom prst="rect">
            <a:avLst/>
          </a:prstGeom>
          <a:ln w="57150">
            <a:noFill/>
          </a:ln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F42A7846-F047-F0FE-7ECA-52144C9A78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172" y="4947778"/>
            <a:ext cx="1339340" cy="180454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C5F9D59-984E-AFBC-7656-D042676CEF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050" y="4945218"/>
            <a:ext cx="2361358" cy="180966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9415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28AA2-0E41-F418-4869-CC1E3788A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473D6720-A868-81B6-1CF0-542B75CA10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115" y="120443"/>
            <a:ext cx="6868886" cy="3212867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85CD77F-511D-2E2F-671D-1A3B4AD25490}"/>
              </a:ext>
            </a:extLst>
          </p:cNvPr>
          <p:cNvSpPr txBox="1"/>
          <p:nvPr/>
        </p:nvSpPr>
        <p:spPr>
          <a:xfrm>
            <a:off x="10257" y="818924"/>
            <a:ext cx="5350508" cy="6284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Help maintain clean water in our rivers by filtering rainwater before entering the local stream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Help maintain a healthy local water basin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Increase the healthy function of the rural landscape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Provide shelter and sustenance for animals and birds </a:t>
            </a:r>
            <a:endParaRPr lang="sk-SK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revention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to protect people and property before the element's calamities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transform dried  country on fertile the country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reate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working opportunities </a:t>
            </a:r>
            <a:endParaRPr lang="sk-SK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R</a:t>
            </a:r>
            <a:r>
              <a:rPr lang="en-US" altLang="fr-FR" dirty="0">
                <a:solidFill>
                  <a:schemeClr val="bg1">
                    <a:lumMod val="95000"/>
                  </a:schemeClr>
                </a:solidFill>
              </a:rPr>
              <a:t>un-off retention and slowing down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E</a:t>
            </a:r>
            <a:r>
              <a:rPr lang="en-US" altLang="fr-FR" dirty="0" err="1">
                <a:solidFill>
                  <a:schemeClr val="bg1">
                    <a:lumMod val="95000"/>
                  </a:schemeClr>
                </a:solidFill>
              </a:rPr>
              <a:t>rosion</a:t>
            </a:r>
            <a:r>
              <a:rPr lang="en-US" altLang="fr-FR" dirty="0">
                <a:solidFill>
                  <a:schemeClr val="bg1">
                    <a:lumMod val="95000"/>
                  </a:schemeClr>
                </a:solidFill>
              </a:rPr>
              <a:t> prevention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US" altLang="fr-FR" dirty="0" err="1">
                <a:solidFill>
                  <a:schemeClr val="bg1">
                    <a:lumMod val="95000"/>
                  </a:schemeClr>
                </a:solidFill>
              </a:rPr>
              <a:t>tream</a:t>
            </a:r>
            <a:r>
              <a:rPr lang="en-US" alt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sk-SK" altLang="en-US" dirty="0">
                <a:solidFill>
                  <a:schemeClr val="bg1">
                    <a:lumMod val="95000"/>
                  </a:schemeClr>
                </a:solidFill>
              </a:rPr>
              <a:t>/ </a:t>
            </a:r>
            <a:r>
              <a:rPr lang="sk-SK" altLang="en-US" dirty="0" err="1">
                <a:solidFill>
                  <a:schemeClr val="bg1">
                    <a:lumMod val="95000"/>
                  </a:schemeClr>
                </a:solidFill>
              </a:rPr>
              <a:t>river</a:t>
            </a:r>
            <a:r>
              <a:rPr lang="en-US" altLang="fr-FR" dirty="0">
                <a:solidFill>
                  <a:schemeClr val="bg1">
                    <a:lumMod val="95000"/>
                  </a:schemeClr>
                </a:solidFill>
              </a:rPr>
              <a:t> bed stabilization</a:t>
            </a:r>
          </a:p>
          <a:p>
            <a:pPr>
              <a:lnSpc>
                <a:spcPct val="150000"/>
              </a:lnSpc>
            </a:pPr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ED699ED-DEC4-1EA6-72B2-B09FF82AC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23503" y="3501127"/>
            <a:ext cx="2449482" cy="186063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F794FDD-D7FD-2381-507A-442405E74A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37381" y="4282887"/>
            <a:ext cx="2103315" cy="202583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FC119A4-BDFC-2646-A22D-405721210D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13690" y="3333310"/>
            <a:ext cx="1978310" cy="1675707"/>
          </a:xfrm>
          <a:prstGeom prst="rect">
            <a:avLst/>
          </a:prstGeom>
        </p:spPr>
      </p:pic>
      <p:sp>
        <p:nvSpPr>
          <p:cNvPr id="4" name="Zástupný text 4">
            <a:extLst>
              <a:ext uri="{FF2B5EF4-FFF2-40B4-BE49-F238E27FC236}">
                <a16:creationId xmlns:a16="http://schemas.microsoft.com/office/drawing/2014/main" id="{AEB65119-882E-CAC6-E7E6-4EB03919834F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75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98DD5-3F3B-EAE3-27BA-42DB84192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4">
            <a:extLst>
              <a:ext uri="{FF2B5EF4-FFF2-40B4-BE49-F238E27FC236}">
                <a16:creationId xmlns:a16="http://schemas.microsoft.com/office/drawing/2014/main" id="{D88557BB-6C6A-234A-7A57-C7D9D38AFAB0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EC787159-EA28-F01A-645E-56DE26E7F7A4}"/>
              </a:ext>
            </a:extLst>
          </p:cNvPr>
          <p:cNvSpPr txBox="1"/>
          <p:nvPr/>
        </p:nvSpPr>
        <p:spPr>
          <a:xfrm>
            <a:off x="-108237" y="778359"/>
            <a:ext cx="549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Proposal of types of measures in urbanized landscape structures and transport infrastructure</a:t>
            </a:r>
            <a:endParaRPr lang="sk-SK" sz="2400" b="1" dirty="0">
              <a:solidFill>
                <a:schemeClr val="bg2"/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83F5DF9-517A-1A6A-FA67-A7B218C70E4F}"/>
              </a:ext>
            </a:extLst>
          </p:cNvPr>
          <p:cNvSpPr txBox="1"/>
          <p:nvPr/>
        </p:nvSpPr>
        <p:spPr>
          <a:xfrm>
            <a:off x="-1" y="1797594"/>
            <a:ext cx="5382735" cy="503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Legislative instruments - leave water in the municipality - ensure a suitable ratio between the concrete and vegetated part of the landscape</a:t>
            </a:r>
            <a:r>
              <a:rPr lang="sk-SK" dirty="0">
                <a:solidFill>
                  <a:schemeClr val="bg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Collection of rainwater from paved areas to green areas and trees, or into collection tanks and its reuse - rain garden, green roof, infiltration facilities.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Decentralization of wastewater treatment.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Root water purifier - water recycling in the system.</a:t>
            </a:r>
            <a:endParaRPr lang="sk-SK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solidFill>
                  <a:schemeClr val="bg2"/>
                </a:solidFill>
              </a:rPr>
              <a:t>Support of meadow ecosystems - determining the height of grass mowing.</a:t>
            </a:r>
            <a:endParaRPr lang="sk-SK" dirty="0">
              <a:solidFill>
                <a:schemeClr val="bg2"/>
              </a:solidFill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7D4DD3C6-7F40-8230-C56A-F79EB9107B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2810" y="2687982"/>
            <a:ext cx="2168482" cy="1625384"/>
          </a:xfrm>
          <a:prstGeom prst="rect">
            <a:avLst/>
          </a:prstGeom>
          <a:ln w="57150">
            <a:noFill/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239B3E9-AEA9-1745-4984-76C605CA2E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279" y="871562"/>
            <a:ext cx="2231897" cy="1719617"/>
          </a:xfrm>
          <a:prstGeom prst="rect">
            <a:avLst/>
          </a:prstGeom>
          <a:ln w="57150">
            <a:noFill/>
          </a:ln>
        </p:spPr>
      </p:pic>
      <p:pic>
        <p:nvPicPr>
          <p:cNvPr id="14" name="Picture 2" descr="Na obrázku môže byť vonku">
            <a:extLst>
              <a:ext uri="{FF2B5EF4-FFF2-40B4-BE49-F238E27FC236}">
                <a16:creationId xmlns:a16="http://schemas.microsoft.com/office/drawing/2014/main" id="{265B82FE-AA9D-49E8-70E2-6B263260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799" y="2687982"/>
            <a:ext cx="2096428" cy="1565075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lh4.googleusercontent.com/Bq-SfS9KwaXJhYsoebYS4717Mkvzp2jPHTjZXkW_nUanAygV1B9UOjgxQ8E8jSzgutpfrYFK5P7ub03oVBB-_kzGa3z2dUiSf0in1nCir03BP9sdAdDddB4uGbHBHhGlgw=w1280">
            <a:extLst>
              <a:ext uri="{FF2B5EF4-FFF2-40B4-BE49-F238E27FC236}">
                <a16:creationId xmlns:a16="http://schemas.microsoft.com/office/drawing/2014/main" id="{4E24B3BD-D223-2689-A887-A96D0A81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799" y="871562"/>
            <a:ext cx="2038841" cy="1719617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ůvodně tu byla louka. Mohla tu být nudná průmyslová hala. Je tu průmyslová hala a spousta vegetace.">
            <a:extLst>
              <a:ext uri="{FF2B5EF4-FFF2-40B4-BE49-F238E27FC236}">
                <a16:creationId xmlns:a16="http://schemas.microsoft.com/office/drawing/2014/main" id="{A8FDDDA8-F2C1-F34A-C98F-BB85B022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734" y="871563"/>
            <a:ext cx="2168482" cy="3381494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AD3FE911-677E-5DCB-4986-ACC079856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654" y="4418735"/>
            <a:ext cx="3473638" cy="2308430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7130AB2F-C224-C3F3-F1A2-070B35F86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734" y="4474356"/>
            <a:ext cx="3015113" cy="2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03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344" y="1644459"/>
            <a:ext cx="6890656" cy="5213541"/>
          </a:xfrm>
          <a:prstGeom prst="rect">
            <a:avLst/>
          </a:prstGeom>
        </p:spPr>
      </p:pic>
      <p:pic>
        <p:nvPicPr>
          <p:cNvPr id="8" name="Obrázok 6">
            <a:extLst>
              <a:ext uri="{FF2B5EF4-FFF2-40B4-BE49-F238E27FC236}">
                <a16:creationId xmlns:a16="http://schemas.microsoft.com/office/drawing/2014/main" id="{74998A5A-B7C5-7769-460C-68D0531A3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3441" y="876083"/>
            <a:ext cx="3259104" cy="244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ástupný objekt pre obsah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61" y="3429000"/>
            <a:ext cx="3706863" cy="2780147"/>
          </a:xfrm>
          <a:prstGeom prst="rect">
            <a:avLst/>
          </a:prstGeom>
          <a:ln w="57150">
            <a:noFill/>
          </a:ln>
        </p:spPr>
      </p:pic>
      <p:sp>
        <p:nvSpPr>
          <p:cNvPr id="2" name="Obdĺžnik 1"/>
          <p:cNvSpPr/>
          <p:nvPr/>
        </p:nvSpPr>
        <p:spPr>
          <a:xfrm>
            <a:off x="5319633" y="202049"/>
            <a:ext cx="6694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RESTORATION PLAN OF THE KOŠICE REGION, SLOVAKIA</a:t>
            </a: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2020 - 2030</a:t>
            </a:r>
            <a:endParaRPr lang="sk-SK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b="1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C5FF22B-C2A6-CB0F-0A98-9CF1FF5C098A}"/>
              </a:ext>
            </a:extLst>
          </p:cNvPr>
          <p:cNvSpPr txBox="1"/>
          <p:nvPr/>
        </p:nvSpPr>
        <p:spPr>
          <a:xfrm>
            <a:off x="-64007" y="6256621"/>
            <a:ext cx="538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Landscape and watershed Recovery </a:t>
            </a:r>
            <a:r>
              <a:rPr lang="en-US" sz="12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Programme</a:t>
            </a:r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 the </a:t>
            </a:r>
            <a:r>
              <a:rPr lang="en-US" sz="12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Košice</a:t>
            </a:r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Region of Slovakia | Case studies | Discover the key services, thematic features and tools of Climate-ADAPT </a:t>
            </a:r>
            <a:r>
              <a:rPr lang="en-US" sz="12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Climate-ADAPT</a:t>
            </a:r>
            <a:endParaRPr lang="sk-SK" sz="1200" dirty="0">
              <a:solidFill>
                <a:schemeClr val="bg1"/>
              </a:solidFill>
            </a:endParaRPr>
          </a:p>
        </p:txBody>
      </p:sp>
      <p:sp>
        <p:nvSpPr>
          <p:cNvPr id="4" name="Zástupný text 4">
            <a:extLst>
              <a:ext uri="{FF2B5EF4-FFF2-40B4-BE49-F238E27FC236}">
                <a16:creationId xmlns:a16="http://schemas.microsoft.com/office/drawing/2014/main" id="{F12DC0DD-BBA9-7F2E-6157-12D7106F8D27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0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E:\DOKUMENTY_NOV2022\ECOCLIMATE_ALIANCE\NEW ERA FOR CLIMATE RECOVERY\Snímka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675" y="1957010"/>
            <a:ext cx="6856325" cy="490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ĺžnik 2"/>
          <p:cNvSpPr/>
          <p:nvPr/>
        </p:nvSpPr>
        <p:spPr>
          <a:xfrm>
            <a:off x="5348554" y="725595"/>
            <a:ext cx="6830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GLOBAL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GREEN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RESTORATION PLAN 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400" b="1" u="sng" dirty="0">
                <a:solidFill>
                  <a:schemeClr val="accent1">
                    <a:lumMod val="75000"/>
                  </a:schemeClr>
                </a:solidFill>
              </a:rPr>
              <a:t>https://www.ludiaavoda.sk/data/files/149_kravcik_global_action_plan.pdf 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64" y="984754"/>
            <a:ext cx="3756779" cy="274427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64" y="3823492"/>
            <a:ext cx="3756779" cy="2631939"/>
          </a:xfrm>
          <a:prstGeom prst="rect">
            <a:avLst/>
          </a:prstGeom>
        </p:spPr>
      </p:pic>
      <p:sp>
        <p:nvSpPr>
          <p:cNvPr id="4" name="Zástupný text 4">
            <a:extLst>
              <a:ext uri="{FF2B5EF4-FFF2-40B4-BE49-F238E27FC236}">
                <a16:creationId xmlns:a16="http://schemas.microsoft.com/office/drawing/2014/main" id="{454F194F-C2B9-97D9-D034-7673DF1159B6}"/>
              </a:ext>
            </a:extLst>
          </p:cNvPr>
          <p:cNvSpPr txBox="1">
            <a:spLocks/>
          </p:cNvSpPr>
          <p:nvPr/>
        </p:nvSpPr>
        <p:spPr>
          <a:xfrm>
            <a:off x="1382713" y="387350"/>
            <a:ext cx="6118225" cy="287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1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29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B753F42-837D-A715-F515-A17D18223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Thank</a:t>
            </a:r>
            <a:r>
              <a:rPr lang="sk-SK" dirty="0"/>
              <a:t> </a:t>
            </a:r>
            <a:r>
              <a:rPr lang="sk-SK" dirty="0" err="1"/>
              <a:t>you</a:t>
            </a:r>
            <a:r>
              <a:rPr lang="sk-SK" dirty="0"/>
              <a:t>!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7759641-CC7E-3BB4-7F1C-B8D0422DF21D}"/>
              </a:ext>
            </a:extLst>
          </p:cNvPr>
          <p:cNvSpPr txBox="1"/>
          <p:nvPr/>
        </p:nvSpPr>
        <p:spPr>
          <a:xfrm>
            <a:off x="5739074" y="369837"/>
            <a:ext cx="51148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Danka Kravčíková</a:t>
            </a:r>
          </a:p>
          <a:p>
            <a:r>
              <a:rPr lang="sk-SK" b="1" dirty="0"/>
              <a:t>Michal </a:t>
            </a:r>
            <a:r>
              <a:rPr lang="sk-SK" b="1" dirty="0" err="1"/>
              <a:t>Kravčík</a:t>
            </a:r>
            <a:r>
              <a:rPr lang="sk-SK" b="1" dirty="0"/>
              <a:t> </a:t>
            </a:r>
          </a:p>
          <a:p>
            <a:r>
              <a:rPr lang="sk-SK" b="1" dirty="0"/>
              <a:t>WATER HOLISTIC</a:t>
            </a:r>
          </a:p>
          <a:p>
            <a:r>
              <a:rPr lang="sk-SK" b="1" dirty="0"/>
              <a:t>PEOPLE AND WATER </a:t>
            </a:r>
          </a:p>
          <a:p>
            <a:r>
              <a:rPr lang="sk-SK" b="1" dirty="0"/>
              <a:t>M</a:t>
            </a:r>
            <a:r>
              <a:rPr lang="en-US" b="1" dirty="0"/>
              <a:t>ember of DALIA</a:t>
            </a:r>
            <a:r>
              <a:rPr lang="sk-SK" b="1" dirty="0"/>
              <a:t>, </a:t>
            </a:r>
            <a:r>
              <a:rPr lang="sk-SK" b="1" dirty="0" err="1"/>
              <a:t>SystR</a:t>
            </a:r>
            <a:r>
              <a:rPr lang="sk-SK" b="1" dirty="0"/>
              <a:t>,  </a:t>
            </a:r>
            <a:r>
              <a:rPr lang="sk-SK" b="1" dirty="0" err="1"/>
              <a:t>Co</a:t>
            </a:r>
            <a:r>
              <a:rPr lang="sk-SK" b="1" dirty="0"/>
              <a:t>-ADAPT</a:t>
            </a:r>
            <a:r>
              <a:rPr lang="en-US" b="1" dirty="0"/>
              <a:t> and LAND4CLIMATE consortium</a:t>
            </a:r>
            <a:r>
              <a:rPr lang="sk-SK" b="1" dirty="0"/>
              <a:t> </a:t>
            </a:r>
          </a:p>
          <a:p>
            <a:r>
              <a:rPr lang="sk-SK" b="1" dirty="0" err="1"/>
              <a:t>peopleandwater.international</a:t>
            </a:r>
            <a:endParaRPr lang="sk-SK" b="1" dirty="0"/>
          </a:p>
          <a:p>
            <a:r>
              <a:rPr lang="en-US" b="1" dirty="0"/>
              <a:t>www.</a:t>
            </a:r>
            <a:r>
              <a:rPr lang="sk-SK" b="1" dirty="0"/>
              <a:t>w</a:t>
            </a:r>
            <a:r>
              <a:rPr lang="en-US" b="1" dirty="0" err="1"/>
              <a:t>ater</a:t>
            </a:r>
            <a:r>
              <a:rPr lang="sk-SK" b="1" dirty="0"/>
              <a:t>h</a:t>
            </a:r>
            <a:r>
              <a:rPr lang="en-US" b="1" dirty="0"/>
              <a:t>olistic.com</a:t>
            </a:r>
            <a:endParaRPr lang="sk-SK" b="1" dirty="0"/>
          </a:p>
          <a:p>
            <a:r>
              <a:rPr lang="sk-SK" b="1" dirty="0" err="1"/>
              <a:t>Daia</a:t>
            </a:r>
            <a:r>
              <a:rPr lang="sk-SK" b="1" dirty="0"/>
              <a:t>, </a:t>
            </a:r>
            <a:r>
              <a:rPr lang="sk-SK" b="1" dirty="0" err="1"/>
              <a:t>April</a:t>
            </a:r>
            <a:r>
              <a:rPr lang="sk-SK" b="1" dirty="0"/>
              <a:t>, 15</a:t>
            </a:r>
            <a:r>
              <a:rPr lang="sk-SK" b="1" baseline="30000" dirty="0"/>
              <a:t>th</a:t>
            </a:r>
            <a:r>
              <a:rPr lang="sk-SK" b="1" dirty="0"/>
              <a:t>, 2026  </a:t>
            </a:r>
          </a:p>
        </p:txBody>
      </p:sp>
      <p:pic>
        <p:nvPicPr>
          <p:cNvPr id="4" name="Obrázok 3" descr="Obrázok, na ktorom je kresba, pokrývka hlavy, kreslený obrázok, animák&#10;&#10;Automaticky generovaný popis">
            <a:extLst>
              <a:ext uri="{FF2B5EF4-FFF2-40B4-BE49-F238E27FC236}">
                <a16:creationId xmlns:a16="http://schemas.microsoft.com/office/drawing/2014/main" id="{8A205CAE-61EC-5C0C-9BC2-33009B8E96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557" y="5107900"/>
            <a:ext cx="1158321" cy="1561497"/>
          </a:xfrm>
          <a:prstGeom prst="rect">
            <a:avLst/>
          </a:prstGeom>
        </p:spPr>
      </p:pic>
      <p:pic>
        <p:nvPicPr>
          <p:cNvPr id="7" name="Obrázok 6" descr="Obrázok, na ktorom je grafika, písmo, logo, kruh&#10;&#10;Automaticky generovaný popis">
            <a:extLst>
              <a:ext uri="{FF2B5EF4-FFF2-40B4-BE49-F238E27FC236}">
                <a16:creationId xmlns:a16="http://schemas.microsoft.com/office/drawing/2014/main" id="{115D7FE9-9EAB-56D6-F262-CB7BAA4E3D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744" y="4649525"/>
            <a:ext cx="3643516" cy="2585323"/>
          </a:xfrm>
          <a:prstGeom prst="rect">
            <a:avLst/>
          </a:prstGeom>
        </p:spPr>
      </p:pic>
      <p:pic>
        <p:nvPicPr>
          <p:cNvPr id="11" name="Obrázok 10" descr="Obrázok, na ktorom je písmo, grafika, snímka obrazovky, grafický dizajn&#10;&#10;Automaticky generovaný popis">
            <a:extLst>
              <a:ext uri="{FF2B5EF4-FFF2-40B4-BE49-F238E27FC236}">
                <a16:creationId xmlns:a16="http://schemas.microsoft.com/office/drawing/2014/main" id="{E9700B48-1CC6-C895-37BB-B5DA5FFFC8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30" y="5670211"/>
            <a:ext cx="2360427" cy="1074401"/>
          </a:xfrm>
          <a:prstGeom prst="rect">
            <a:avLst/>
          </a:prstGeom>
        </p:spPr>
      </p:pic>
      <p:pic>
        <p:nvPicPr>
          <p:cNvPr id="13" name="Obrázok 12" descr="Obrázok, na ktorom je grafika, grafický dizajn, písmo, text&#10;&#10;Automaticky generovaný popis">
            <a:extLst>
              <a:ext uri="{FF2B5EF4-FFF2-40B4-BE49-F238E27FC236}">
                <a16:creationId xmlns:a16="http://schemas.microsoft.com/office/drawing/2014/main" id="{C3D80374-597E-A6C9-797E-8C878F4FBC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205" y="4041649"/>
            <a:ext cx="5266795" cy="100372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8FC4CF5-9342-FD4C-9981-A238F4777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639" y="3257502"/>
            <a:ext cx="1309566" cy="1290678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5CD08B5E-F519-75B6-3FBF-DD94436C1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623" y="5340161"/>
            <a:ext cx="2480053" cy="1067801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EBD3AF53-CE2B-8DAD-48CB-65C97321A1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464" y="2893069"/>
            <a:ext cx="1340966" cy="112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1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32F2C-E68D-9DDE-C316-1729568FD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4B9B6CD-DC9F-FCDD-4C6D-84CC4E71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839141"/>
            <a:ext cx="4329011" cy="668528"/>
          </a:xfrm>
        </p:spPr>
        <p:txBody>
          <a:bodyPr/>
          <a:lstStyle/>
          <a:p>
            <a:r>
              <a:rPr lang="sk-SK" sz="3200" b="1" dirty="0" err="1">
                <a:sym typeface="+mn-ea"/>
              </a:rPr>
              <a:t>Topography</a:t>
            </a:r>
            <a:r>
              <a:rPr lang="sk-SK" sz="3200" b="1" dirty="0">
                <a:sym typeface="+mn-ea"/>
              </a:rPr>
              <a:t> </a:t>
            </a:r>
            <a:r>
              <a:rPr lang="sk-SK" sz="3200" b="1" dirty="0" err="1">
                <a:sym typeface="+mn-ea"/>
              </a:rPr>
              <a:t>analysis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D3C041-2828-DE96-797B-881372836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797" y="1507669"/>
            <a:ext cx="4333714" cy="337389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900" u="sng" dirty="0">
                <a:solidFill>
                  <a:schemeClr val="bg1">
                    <a:lumMod val="95000"/>
                  </a:schemeClr>
                </a:solidFill>
              </a:rPr>
              <a:t>Four Characteristics</a:t>
            </a:r>
            <a:r>
              <a:rPr lang="sk-SK" sz="2900" u="sng" dirty="0">
                <a:solidFill>
                  <a:schemeClr val="bg1">
                    <a:lumMod val="95000"/>
                  </a:schemeClr>
                </a:solidFill>
              </a:rPr>
              <a:t>:</a:t>
            </a:r>
            <a:endParaRPr lang="en-US" sz="2900" u="sng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>
                    <a:lumMod val="95000"/>
                  </a:schemeClr>
                </a:solidFill>
              </a:rPr>
              <a:t>Elevation  - above sea level and relative to other regional elements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>
                    <a:lumMod val="95000"/>
                  </a:schemeClr>
                </a:solidFill>
              </a:rPr>
              <a:t>Slope - steepness percent or horizontal to vertical ratio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>
                    <a:lumMod val="95000"/>
                  </a:schemeClr>
                </a:solidFill>
              </a:rPr>
              <a:t>Aspect - orientation of the face of the slope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>
                    <a:lumMod val="95000"/>
                  </a:schemeClr>
                </a:solidFill>
              </a:rPr>
              <a:t>Landform - shape, profile, mass, volume</a:t>
            </a:r>
          </a:p>
          <a:p>
            <a:endParaRPr lang="sk-SK" dirty="0"/>
          </a:p>
        </p:txBody>
      </p:sp>
      <p:pic>
        <p:nvPicPr>
          <p:cNvPr id="8" name="Content Placeholder 4" descr="AK311798">
            <a:extLst>
              <a:ext uri="{FF2B5EF4-FFF2-40B4-BE49-F238E27FC236}">
                <a16:creationId xmlns:a16="http://schemas.microsoft.com/office/drawing/2014/main" id="{125954D6-B2D7-AC2B-AB38-8594287DA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452" y="4045164"/>
            <a:ext cx="3501517" cy="2626440"/>
          </a:xfrm>
          <a:prstGeom prst="rect">
            <a:avLst/>
          </a:prstGeom>
        </p:spPr>
      </p:pic>
      <p:pic>
        <p:nvPicPr>
          <p:cNvPr id="9" name="Content Placeholder 8" descr="AK311777">
            <a:extLst>
              <a:ext uri="{FF2B5EF4-FFF2-40B4-BE49-F238E27FC236}">
                <a16:creationId xmlns:a16="http://schemas.microsoft.com/office/drawing/2014/main" id="{7ED371EF-C549-0E84-7631-3FDF2D1590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79544" y="611360"/>
            <a:ext cx="3556870" cy="266752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89EBB90-52D5-1A00-893E-50B55220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475" y="213956"/>
            <a:ext cx="3974213" cy="298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F133D93-899A-98F3-6FC3-3F58C455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981" y="3429000"/>
            <a:ext cx="4116208" cy="30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C1C0D511-61C8-E295-20E5-8CBC1162E7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7628" y="255148"/>
            <a:ext cx="3596911" cy="328746"/>
          </a:xfrm>
        </p:spPr>
        <p:txBody>
          <a:bodyPr>
            <a:noAutofit/>
          </a:bodyPr>
          <a:lstStyle/>
          <a:p>
            <a:r>
              <a:rPr lang="en-US" sz="1800" b="1" i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5CB1B5A-B7B3-4D11-77CD-D3FAA0931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84" y="4852189"/>
            <a:ext cx="3785360" cy="18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1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4F18-06CC-6AEF-3136-336540ACC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C0E6EE4-164E-1461-2B84-0A716AC77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94" y="758493"/>
            <a:ext cx="4329011" cy="668528"/>
          </a:xfrm>
        </p:spPr>
        <p:txBody>
          <a:bodyPr/>
          <a:lstStyle/>
          <a:p>
            <a:r>
              <a:rPr lang="sk-SK" sz="3200" dirty="0" err="1"/>
              <a:t>Terrain</a:t>
            </a:r>
            <a:r>
              <a:rPr lang="sk-SK" sz="3200" dirty="0"/>
              <a:t> </a:t>
            </a:r>
            <a:r>
              <a:rPr lang="sk-SK" sz="3200" dirty="0" err="1"/>
              <a:t>Analysis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3D836F-1F9C-8D5C-9F90-9C249E639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252" y="1427021"/>
            <a:ext cx="4999535" cy="3373895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D</a:t>
            </a:r>
            <a:r>
              <a:rPr lang="en-US" sz="2400" dirty="0" err="1">
                <a:solidFill>
                  <a:schemeClr val="bg1"/>
                </a:solidFill>
              </a:rPr>
              <a:t>amaged</a:t>
            </a:r>
            <a:r>
              <a:rPr lang="en-US" sz="2400" dirty="0">
                <a:solidFill>
                  <a:schemeClr val="bg1"/>
                </a:solidFill>
              </a:rPr>
              <a:t> landscape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increases flooding and drought risks</a:t>
            </a:r>
            <a:endParaRPr lang="sk-SK" sz="2400" dirty="0">
              <a:solidFill>
                <a:schemeClr val="bg1"/>
              </a:solidFill>
            </a:endParaRPr>
          </a:p>
        </p:txBody>
      </p:sp>
      <p:sp>
        <p:nvSpPr>
          <p:cNvPr id="8" name="Zástupný text 4">
            <a:extLst>
              <a:ext uri="{FF2B5EF4-FFF2-40B4-BE49-F238E27FC236}">
                <a16:creationId xmlns:a16="http://schemas.microsoft.com/office/drawing/2014/main" id="{E09863AC-3556-8728-E5E7-7718D008AB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7628" y="255148"/>
            <a:ext cx="3596911" cy="328746"/>
          </a:xfrm>
        </p:spPr>
        <p:txBody>
          <a:bodyPr>
            <a:noAutofit/>
          </a:bodyPr>
          <a:lstStyle/>
          <a:p>
            <a:r>
              <a:rPr lang="en-US" sz="1800" b="1" i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702E6E0-271F-F74F-10F9-A56C30A121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71" y="145201"/>
            <a:ext cx="4999535" cy="3429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ED4999D-C88E-BA13-F1E5-829780C13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2" y="4462371"/>
            <a:ext cx="5715944" cy="225042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0C2D41B-2CC9-9F77-680E-ED31688E3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65" y="2270148"/>
            <a:ext cx="5119643" cy="197804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FA87DFD-CE4D-7B19-F25C-0B226D758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809" y="3665268"/>
            <a:ext cx="4547489" cy="304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08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695CE-9DDA-27C4-9A03-F90B8861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5032A6EB-BC92-1B78-8396-54C70AA2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5" y="1085370"/>
            <a:ext cx="11613065" cy="5650685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6474C5-B133-A306-96FB-5ABDA92309AC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81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160C-15C5-D1CD-BF34-A65344AD7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22F25A94-DDA0-7979-5E1E-6AA913BBD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" y="947451"/>
            <a:ext cx="11810082" cy="5772838"/>
          </a:xfrm>
          <a:prstGeom prst="rect">
            <a:avLst/>
          </a:prstGeom>
        </p:spPr>
      </p:pic>
      <p:sp>
        <p:nvSpPr>
          <p:cNvPr id="8" name="Zástupný text 4">
            <a:extLst>
              <a:ext uri="{FF2B5EF4-FFF2-40B4-BE49-F238E27FC236}">
                <a16:creationId xmlns:a16="http://schemas.microsoft.com/office/drawing/2014/main" id="{888E509D-70ED-0411-7E7C-027AB8C3D6B9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5824728" y="229481"/>
            <a:ext cx="6194674" cy="454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noProof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Methodological ap</a:t>
            </a:r>
            <a:r>
              <a:rPr lang="sk-SK" sz="1800" b="1" noProof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b="1" noProof="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roach of Water retention measures</a:t>
            </a:r>
            <a:endParaRPr lang="en-US" sz="1800" noProof="0" dirty="0">
              <a:solidFill>
                <a:srgbClr val="002060"/>
              </a:solidFill>
            </a:endParaRPr>
          </a:p>
        </p:txBody>
      </p:sp>
      <p:sp>
        <p:nvSpPr>
          <p:cNvPr id="2" name="Zástupný text 4">
            <a:extLst>
              <a:ext uri="{FF2B5EF4-FFF2-40B4-BE49-F238E27FC236}">
                <a16:creationId xmlns:a16="http://schemas.microsoft.com/office/drawing/2014/main" id="{1A99A994-72C2-44B2-E1E2-0034E0191263}"/>
              </a:ext>
            </a:extLst>
          </p:cNvPr>
          <p:cNvSpPr txBox="1">
            <a:spLocks/>
          </p:cNvSpPr>
          <p:nvPr/>
        </p:nvSpPr>
        <p:spPr>
          <a:xfrm>
            <a:off x="1327628" y="255148"/>
            <a:ext cx="3596911" cy="328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2">
                    <a:lumMod val="10000"/>
                    <a:lumOff val="9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1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01269"/>
              </p:ext>
            </p:extLst>
          </p:nvPr>
        </p:nvGraphicFramePr>
        <p:xfrm>
          <a:off x="0" y="1"/>
          <a:ext cx="12191999" cy="544077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23744">
                  <a:extLst>
                    <a:ext uri="{9D8B030D-6E8A-4147-A177-3AD203B41FA5}">
                      <a16:colId xmlns:a16="http://schemas.microsoft.com/office/drawing/2014/main" val="1881578226"/>
                    </a:ext>
                  </a:extLst>
                </a:gridCol>
                <a:gridCol w="2432304">
                  <a:extLst>
                    <a:ext uri="{9D8B030D-6E8A-4147-A177-3AD203B41FA5}">
                      <a16:colId xmlns:a16="http://schemas.microsoft.com/office/drawing/2014/main" val="2287208626"/>
                    </a:ext>
                  </a:extLst>
                </a:gridCol>
                <a:gridCol w="856036">
                  <a:extLst>
                    <a:ext uri="{9D8B030D-6E8A-4147-A177-3AD203B41FA5}">
                      <a16:colId xmlns:a16="http://schemas.microsoft.com/office/drawing/2014/main" val="3382706038"/>
                    </a:ext>
                  </a:extLst>
                </a:gridCol>
                <a:gridCol w="760345">
                  <a:extLst>
                    <a:ext uri="{9D8B030D-6E8A-4147-A177-3AD203B41FA5}">
                      <a16:colId xmlns:a16="http://schemas.microsoft.com/office/drawing/2014/main" val="1891836224"/>
                    </a:ext>
                  </a:extLst>
                </a:gridCol>
                <a:gridCol w="721918">
                  <a:extLst>
                    <a:ext uri="{9D8B030D-6E8A-4147-A177-3AD203B41FA5}">
                      <a16:colId xmlns:a16="http://schemas.microsoft.com/office/drawing/2014/main" val="2213874994"/>
                    </a:ext>
                  </a:extLst>
                </a:gridCol>
                <a:gridCol w="938607">
                  <a:extLst>
                    <a:ext uri="{9D8B030D-6E8A-4147-A177-3AD203B41FA5}">
                      <a16:colId xmlns:a16="http://schemas.microsoft.com/office/drawing/2014/main" val="3517643279"/>
                    </a:ext>
                  </a:extLst>
                </a:gridCol>
                <a:gridCol w="882313">
                  <a:extLst>
                    <a:ext uri="{9D8B030D-6E8A-4147-A177-3AD203B41FA5}">
                      <a16:colId xmlns:a16="http://schemas.microsoft.com/office/drawing/2014/main" val="2317763003"/>
                    </a:ext>
                  </a:extLst>
                </a:gridCol>
                <a:gridCol w="1116869">
                  <a:extLst>
                    <a:ext uri="{9D8B030D-6E8A-4147-A177-3AD203B41FA5}">
                      <a16:colId xmlns:a16="http://schemas.microsoft.com/office/drawing/2014/main" val="2695105270"/>
                    </a:ext>
                  </a:extLst>
                </a:gridCol>
                <a:gridCol w="930336">
                  <a:extLst>
                    <a:ext uri="{9D8B030D-6E8A-4147-A177-3AD203B41FA5}">
                      <a16:colId xmlns:a16="http://schemas.microsoft.com/office/drawing/2014/main" val="1505241003"/>
                    </a:ext>
                  </a:extLst>
                </a:gridCol>
                <a:gridCol w="1029527">
                  <a:extLst>
                    <a:ext uri="{9D8B030D-6E8A-4147-A177-3AD203B41FA5}">
                      <a16:colId xmlns:a16="http://schemas.microsoft.com/office/drawing/2014/main" val="2181740728"/>
                    </a:ext>
                  </a:extLst>
                </a:gridCol>
              </a:tblGrid>
              <a:tr h="905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 SOLUTIONS FOR THE CADASTER OF THE </a:t>
                      </a:r>
                      <a:r>
                        <a:rPr lang="sk-SK" sz="2000" dirty="0">
                          <a:effectLst/>
                        </a:rPr>
                        <a:t>1 </a:t>
                      </a:r>
                      <a:r>
                        <a:rPr lang="en" sz="2000" dirty="0">
                          <a:effectLst/>
                        </a:rPr>
                        <a:t>MUNICIPALITY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Type of measure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M 1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 2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 3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 4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 5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>
                          <a:effectLst/>
                        </a:rPr>
                        <a:t>Urban 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Sum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Dim</a:t>
                      </a:r>
                      <a:r>
                        <a:rPr lang="sk-SK" sz="2000" dirty="0" err="1">
                          <a:effectLst/>
                        </a:rPr>
                        <a:t>ensi</a:t>
                      </a:r>
                      <a:r>
                        <a:rPr lang="en" sz="2000" dirty="0">
                          <a:effectLst/>
                        </a:rPr>
                        <a:t>on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62217605"/>
                  </a:ext>
                </a:extLst>
              </a:tr>
              <a:tr h="31105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Built-up areas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Green roofs and walls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14,250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1,000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1,300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6,150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22,700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m2</a:t>
                      </a:r>
                      <a:r>
                        <a:rPr lang="en" sz="2000" baseline="30000" dirty="0">
                          <a:effectLst/>
                        </a:rPr>
                        <a:t>​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9929475"/>
                  </a:ext>
                </a:extLst>
              </a:tr>
              <a:tr h="31105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>
                          <a:effectLst/>
                        </a:rPr>
                        <a:t>Rain gardens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500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800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1,000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1,800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4100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m2</a:t>
                      </a:r>
                      <a:r>
                        <a:rPr lang="en" sz="2000" baseline="30000">
                          <a:effectLst/>
                        </a:rPr>
                        <a:t>​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3695623"/>
                  </a:ext>
                </a:extLst>
              </a:tr>
              <a:tr h="37203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Underground tank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20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20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pcs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02583143"/>
                  </a:ext>
                </a:extLst>
              </a:tr>
              <a:tr h="311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Paved roads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Infiltration trenches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1,130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85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653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62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700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1,880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4,510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m´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04042252"/>
                  </a:ext>
                </a:extLst>
              </a:tr>
              <a:tr h="311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Unpaved roads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Infiltration trenches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324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110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140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36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610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m´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06024503"/>
                  </a:ext>
                </a:extLst>
              </a:tr>
              <a:tr h="3110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Forests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Dams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4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3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76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15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72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5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175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pcs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80266452"/>
                  </a:ext>
                </a:extLst>
              </a:tr>
              <a:tr h="37203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Road bumps and potholes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33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33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66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pcs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90533147"/>
                  </a:ext>
                </a:extLst>
              </a:tr>
              <a:tr h="3110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2000" dirty="0" err="1">
                          <a:effectLst/>
                        </a:rPr>
                        <a:t>Permanent</a:t>
                      </a:r>
                      <a:r>
                        <a:rPr lang="sk-SK" sz="2000" dirty="0">
                          <a:effectLst/>
                        </a:rPr>
                        <a:t> </a:t>
                      </a:r>
                      <a:r>
                        <a:rPr lang="sk-SK" sz="2000" dirty="0" err="1">
                          <a:effectLst/>
                        </a:rPr>
                        <a:t>grassland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Contour </a:t>
                      </a:r>
                      <a:r>
                        <a:rPr lang="en" sz="1600" dirty="0" err="1">
                          <a:effectLst/>
                        </a:rPr>
                        <a:t>lines </a:t>
                      </a:r>
                      <a:r>
                        <a:rPr lang="en" sz="1600" dirty="0">
                          <a:effectLst/>
                        </a:rPr>
                        <a:t>. strips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230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360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40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630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m´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15191308"/>
                  </a:ext>
                </a:extLst>
              </a:tr>
              <a:tr h="31105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>
                          <a:effectLst/>
                        </a:rPr>
                        <a:t>Soaking pits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5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5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6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26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>
                          <a:effectLst/>
                        </a:rPr>
                        <a:t>pcs</a:t>
                      </a:r>
                      <a:endParaRPr lang="sk-SK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8807450"/>
                  </a:ext>
                </a:extLst>
              </a:tr>
              <a:tr h="31105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Arable land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Contour </a:t>
                      </a:r>
                      <a:r>
                        <a:rPr lang="en" sz="1600" dirty="0" err="1">
                          <a:effectLst/>
                        </a:rPr>
                        <a:t>lines </a:t>
                      </a:r>
                      <a:r>
                        <a:rPr lang="en" sz="1600" dirty="0">
                          <a:effectLst/>
                        </a:rPr>
                        <a:t>. strips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1,700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1,500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7,000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19,800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2,200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14,300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m´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00365786"/>
                  </a:ext>
                </a:extLst>
              </a:tr>
              <a:tr h="31105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Small water tanks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2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5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pcs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64266907"/>
                  </a:ext>
                </a:extLst>
              </a:tr>
              <a:tr h="311051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>
                          <a:effectLst/>
                        </a:rPr>
                        <a:t>Seepage pits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8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12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13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33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pcs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6532263"/>
                  </a:ext>
                </a:extLst>
              </a:tr>
              <a:tr h="311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Other areas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>
                          <a:effectLst/>
                        </a:rPr>
                        <a:t>Seepage pits</a:t>
                      </a:r>
                      <a:endParaRPr lang="sk-S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13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2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15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pcs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1988581"/>
                  </a:ext>
                </a:extLst>
              </a:tr>
              <a:tr h="311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Garden</a:t>
                      </a:r>
                      <a:r>
                        <a:rPr lang="sk-SK" sz="2000" dirty="0">
                          <a:effectLst/>
                        </a:rPr>
                        <a:t>s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1600" dirty="0">
                          <a:effectLst/>
                        </a:rPr>
                        <a:t>Water and </a:t>
                      </a:r>
                      <a:r>
                        <a:rPr lang="en" sz="1600" dirty="0" err="1">
                          <a:effectLst/>
                        </a:rPr>
                        <a:t>seepage </a:t>
                      </a:r>
                      <a:r>
                        <a:rPr lang="en" sz="1600" dirty="0">
                          <a:effectLst/>
                        </a:rPr>
                        <a:t>areas</a:t>
                      </a:r>
                      <a:endParaRPr lang="sk-S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>
                          <a:effectLst/>
                        </a:rPr>
                        <a:t>0</a:t>
                      </a:r>
                      <a:endParaRPr lang="sk-SK" sz="20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3050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b="1" dirty="0">
                          <a:effectLst/>
                        </a:rPr>
                        <a:t>3050</a:t>
                      </a:r>
                      <a:endParaRPr lang="sk-SK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" sz="2000" dirty="0">
                          <a:effectLst/>
                        </a:rPr>
                        <a:t>m2</a:t>
                      </a:r>
                      <a:r>
                        <a:rPr lang="en" sz="2000" baseline="30000" dirty="0">
                          <a:effectLst/>
                        </a:rPr>
                        <a:t>​</a:t>
                      </a:r>
                      <a:endParaRPr lang="sk-S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4784780"/>
                  </a:ext>
                </a:extLst>
              </a:tr>
            </a:tbl>
          </a:graphicData>
        </a:graphic>
      </p:graphicFrame>
      <p:pic>
        <p:nvPicPr>
          <p:cNvPr id="14" name="Obrázok 13" descr="P120083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61074"/>
            <a:ext cx="1965451" cy="138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ok 14" descr="DSCN390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049" y="5462404"/>
            <a:ext cx="1847850" cy="1381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6" name="Obrázok 15" descr="P120063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8959" y="5489580"/>
            <a:ext cx="1885950" cy="136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ok 16" descr="P120076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866" y="5461740"/>
            <a:ext cx="1881019" cy="138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ázok 18" descr="C:\Michal DATA\VODA\TATRY_V_ZAPLAVE_KVETOV\OBRAZKY\21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879" y="5533478"/>
            <a:ext cx="2876064" cy="132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39.jpg" descr="1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62830" y="5470197"/>
            <a:ext cx="994755" cy="137399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9739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77365AD1-C5B8-731E-E859-949F92606D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94349" y="150818"/>
            <a:ext cx="6081714" cy="279885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On sediments embankment will arise new growth , what significant way will contribute to restoration and good condition stands.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Size , type and spacing dam they are based on the characteristic relief , in valleys and in erosive ones grooves with admits variability waterproof space</a:t>
            </a:r>
            <a:r>
              <a:rPr lang="sk-SK" sz="2100" dirty="0"/>
              <a:t>          </a:t>
            </a:r>
            <a:r>
              <a:rPr lang="en-US" sz="2100" dirty="0"/>
              <a:t> from 5 m</a:t>
            </a:r>
            <a:r>
              <a:rPr lang="en-US" sz="2100" baseline="30000" dirty="0"/>
              <a:t>3</a:t>
            </a:r>
            <a:r>
              <a:rPr lang="en-US" sz="2100" dirty="0"/>
              <a:t> to 100 m</a:t>
            </a:r>
            <a:r>
              <a:rPr lang="en-US" sz="2100" baseline="30000" dirty="0"/>
              <a:t>3</a:t>
            </a:r>
            <a:r>
              <a:rPr lang="en-US" sz="2100" dirty="0"/>
              <a:t>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In general applies procedure that at cascading building dam with begins always on the highest point.</a:t>
            </a:r>
            <a:r>
              <a:rPr lang="en-US" dirty="0"/>
              <a:t>	</a:t>
            </a:r>
          </a:p>
          <a:p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EB701BC-4701-54A3-1754-916EE8AC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71" y="531019"/>
            <a:ext cx="4329011" cy="922594"/>
          </a:xfrm>
        </p:spPr>
        <p:txBody>
          <a:bodyPr/>
          <a:lstStyle/>
          <a:p>
            <a:r>
              <a:rPr lang="sk-SK" sz="3200" dirty="0" err="1"/>
              <a:t>Small</a:t>
            </a:r>
            <a:r>
              <a:rPr lang="sk-SK" sz="3200" dirty="0"/>
              <a:t> </a:t>
            </a:r>
            <a:r>
              <a:rPr lang="sk-SK" sz="3200" dirty="0" err="1"/>
              <a:t>check</a:t>
            </a:r>
            <a:r>
              <a:rPr lang="sk-SK" sz="3200" dirty="0"/>
              <a:t> </a:t>
            </a:r>
            <a:r>
              <a:rPr lang="sk-SK" sz="3200" dirty="0" err="1"/>
              <a:t>dams</a:t>
            </a:r>
            <a:endParaRPr lang="sk-SK" sz="32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1EC3B5-2B6C-01D4-603D-F8A521F4F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816" y="1507669"/>
            <a:ext cx="5137610" cy="5350331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k-SK" sz="7200" dirty="0" err="1">
                <a:solidFill>
                  <a:schemeClr val="bg1">
                    <a:lumMod val="95000"/>
                  </a:schemeClr>
                </a:solidFill>
              </a:rPr>
              <a:t>The</a:t>
            </a:r>
            <a:r>
              <a:rPr lang="sk-SK" sz="7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most suitable provision for gorges a erosive grooves they are  check dams.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It is advisable to build dams in erosion ravines and grooves, ravines, in small streams, in streams that periodically dry up.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Dams quickly get stuck with sediments and wood in sediments with preserves and lasts several decade.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Dams with so they will become artificial ones floodplains , which they will to withhold rainy water during precipitation.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By creating cascades you stabilize erosive grooves and ravines.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Prevention of landslides and more deepening gout ravine.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bg1">
                    <a:lumMod val="95000"/>
                  </a:schemeClr>
                </a:solidFill>
              </a:rPr>
              <a:t>In sediments with they will to create supplies waters.</a:t>
            </a:r>
          </a:p>
          <a:p>
            <a:endParaRPr lang="sk-SK" dirty="0"/>
          </a:p>
        </p:txBody>
      </p:sp>
      <p:pic>
        <p:nvPicPr>
          <p:cNvPr id="10" name="Content Placeholder 8" descr="AK140240">
            <a:extLst>
              <a:ext uri="{FF2B5EF4-FFF2-40B4-BE49-F238E27FC236}">
                <a16:creationId xmlns:a16="http://schemas.microsoft.com/office/drawing/2014/main" id="{22211C04-591E-DD71-B659-A21A49E73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399" y="3381793"/>
            <a:ext cx="3485003" cy="2613930"/>
          </a:xfrm>
          <a:prstGeom prst="rect">
            <a:avLst/>
          </a:prstGeom>
        </p:spPr>
      </p:pic>
      <p:pic>
        <p:nvPicPr>
          <p:cNvPr id="11" name="Content Placeholder 5" descr="SO130117">
            <a:extLst>
              <a:ext uri="{FF2B5EF4-FFF2-40B4-BE49-F238E27FC236}">
                <a16:creationId xmlns:a16="http://schemas.microsoft.com/office/drawing/2014/main" id="{614F5C32-2005-F8C4-48A5-159DD62922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252" y="3381793"/>
            <a:ext cx="3484748" cy="2613931"/>
          </a:xfrm>
          <a:prstGeom prst="rect">
            <a:avLst/>
          </a:prstGeom>
        </p:spPr>
      </p:pic>
      <p:sp>
        <p:nvSpPr>
          <p:cNvPr id="12" name="Nadpis 2">
            <a:extLst>
              <a:ext uri="{FF2B5EF4-FFF2-40B4-BE49-F238E27FC236}">
                <a16:creationId xmlns:a16="http://schemas.microsoft.com/office/drawing/2014/main" id="{42A4752E-A46C-5AB8-97E0-FEE221E2CBF4}"/>
              </a:ext>
            </a:extLst>
          </p:cNvPr>
          <p:cNvSpPr txBox="1">
            <a:spLocks/>
          </p:cNvSpPr>
          <p:nvPr/>
        </p:nvSpPr>
        <p:spPr>
          <a:xfrm>
            <a:off x="7560155" y="5101648"/>
            <a:ext cx="1308765" cy="92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>
                <a:solidFill>
                  <a:srgbClr val="FFFF00"/>
                </a:solidFill>
              </a:rPr>
              <a:t>2013</a:t>
            </a:r>
          </a:p>
        </p:txBody>
      </p:sp>
      <p:sp>
        <p:nvSpPr>
          <p:cNvPr id="15" name="Nadpis 2">
            <a:extLst>
              <a:ext uri="{FF2B5EF4-FFF2-40B4-BE49-F238E27FC236}">
                <a16:creationId xmlns:a16="http://schemas.microsoft.com/office/drawing/2014/main" id="{80D57F50-E84D-DB09-D206-7B341FB3ABBD}"/>
              </a:ext>
            </a:extLst>
          </p:cNvPr>
          <p:cNvSpPr txBox="1">
            <a:spLocks/>
          </p:cNvSpPr>
          <p:nvPr/>
        </p:nvSpPr>
        <p:spPr>
          <a:xfrm>
            <a:off x="11046862" y="5058050"/>
            <a:ext cx="1566174" cy="922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>
                <a:solidFill>
                  <a:srgbClr val="FFFF00"/>
                </a:solidFill>
              </a:rPr>
              <a:t>2016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20B9581A-71E1-CDA5-A3AD-6913816C16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7628" y="255148"/>
            <a:ext cx="3596911" cy="328746"/>
          </a:xfrm>
        </p:spPr>
        <p:txBody>
          <a:bodyPr>
            <a:noAutofit/>
          </a:bodyPr>
          <a:lstStyle/>
          <a:p>
            <a:r>
              <a:rPr lang="en-US" sz="1800" b="1" i="0" dirty="0">
                <a:solidFill>
                  <a:schemeClr val="tx2">
                    <a:lumMod val="10000"/>
                    <a:lumOff val="9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Solutions of Water retention measures</a:t>
            </a:r>
            <a:endParaRPr lang="en-US" sz="18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15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2021</Words>
  <Application>Microsoft Office PowerPoint</Application>
  <PresentationFormat>Szélesvásznú</PresentationFormat>
  <Paragraphs>323</Paragraphs>
  <Slides>33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Trebuchet MS</vt:lpstr>
      <vt:lpstr>Wingdings</vt:lpstr>
      <vt:lpstr>Motív Office</vt:lpstr>
      <vt:lpstr>Technical Solutions  of Water retention measures</vt:lpstr>
      <vt:lpstr>PowerPoint-bemutató</vt:lpstr>
      <vt:lpstr>PowerPoint-bemutató</vt:lpstr>
      <vt:lpstr>Topography analysis</vt:lpstr>
      <vt:lpstr>Terrain Analysis</vt:lpstr>
      <vt:lpstr>PowerPoint-bemutató</vt:lpstr>
      <vt:lpstr>PowerPoint-bemutató</vt:lpstr>
      <vt:lpstr>PowerPoint-bemutató</vt:lpstr>
      <vt:lpstr>Small check dams</vt:lpstr>
      <vt:lpstr>Types of check dams</vt:lpstr>
      <vt:lpstr>PowerPoint-bemutató</vt:lpstr>
      <vt:lpstr>PowerPoint-bemutató</vt:lpstr>
      <vt:lpstr>PowerPoint-bemutató</vt:lpstr>
      <vt:lpstr>Stability and durability of check dams</vt:lpstr>
      <vt:lpstr>Mistakes to be avoided</vt:lpstr>
      <vt:lpstr> Surface cross drains </vt:lpstr>
      <vt:lpstr> Surface cross drains </vt:lpstr>
      <vt:lpstr>Contour trenches</vt:lpstr>
      <vt:lpstr>Contour trenches</vt:lpstr>
      <vt:lpstr>Soaking pits </vt:lpstr>
      <vt:lpstr>Water retention pond/fishpond</vt:lpstr>
      <vt:lpstr>PowerPoint-bemutató</vt:lpstr>
      <vt:lpstr>Soaking pits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Dana Kravčíková</dc:creator>
  <cp:lastModifiedBy>Gergely Rodics</cp:lastModifiedBy>
  <cp:revision>15</cp:revision>
  <dcterms:created xsi:type="dcterms:W3CDTF">2024-11-29T09:04:44Z</dcterms:created>
  <dcterms:modified xsi:type="dcterms:W3CDTF">2026-04-23T16:27:44Z</dcterms:modified>
</cp:coreProperties>
</file>