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15"/>
  </p:notesMasterIdLst>
  <p:sldIdLst>
    <p:sldId id="441" r:id="rId3"/>
    <p:sldId id="508" r:id="rId4"/>
    <p:sldId id="477" r:id="rId5"/>
    <p:sldId id="507" r:id="rId6"/>
    <p:sldId id="528" r:id="rId7"/>
    <p:sldId id="526" r:id="rId8"/>
    <p:sldId id="529" r:id="rId9"/>
    <p:sldId id="530" r:id="rId10"/>
    <p:sldId id="531" r:id="rId11"/>
    <p:sldId id="532" r:id="rId12"/>
    <p:sldId id="533" r:id="rId13"/>
    <p:sldId id="466"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25F315"/>
    <a:srgbClr val="CCFFFF"/>
    <a:srgbClr val="826000"/>
    <a:srgbClr val="D3A249"/>
    <a:srgbClr val="FFCC00"/>
    <a:srgbClr val="FFFF00"/>
    <a:srgbClr val="FFFFCC"/>
    <a:srgbClr val="FFFFF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59" autoAdjust="0"/>
    <p:restoredTop sz="94660"/>
  </p:normalViewPr>
  <p:slideViewPr>
    <p:cSldViewPr snapToGrid="0" showGuides="1">
      <p:cViewPr varScale="1">
        <p:scale>
          <a:sx n="72" d="100"/>
          <a:sy n="72" d="100"/>
        </p:scale>
        <p:origin x="780" y="78"/>
      </p:cViewPr>
      <p:guideLst>
        <p:guide orient="horz" pos="2136"/>
        <p:guide pos="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Substituent dată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CFC84C8-2D87-42E4-9B46-489667F789FD}" type="datetimeFigureOut">
              <a:rPr lang="en-US" smtClean="0"/>
              <a:t>9/18/2019</a:t>
            </a:fld>
            <a:endParaRPr lang="en-US"/>
          </a:p>
        </p:txBody>
      </p:sp>
      <p:sp>
        <p:nvSpPr>
          <p:cNvPr id="4" name="Substituent imagine diapozitiv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Substituent note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6" name="Substituent subsol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ubstituent număr diapozitiv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567FEAA-12DB-4BDF-9F11-E02CF2B72312}" type="slidenum">
              <a:rPr lang="en-US" smtClean="0"/>
              <a:t>‹#›</a:t>
            </a:fld>
            <a:endParaRPr lang="en-US"/>
          </a:p>
        </p:txBody>
      </p:sp>
    </p:spTree>
    <p:extLst>
      <p:ext uri="{BB962C8B-B14F-4D97-AF65-F5344CB8AC3E}">
        <p14:creationId xmlns:p14="http://schemas.microsoft.com/office/powerpoint/2010/main" val="3260145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US" dirty="0"/>
          </a:p>
        </p:txBody>
      </p:sp>
      <p:sp>
        <p:nvSpPr>
          <p:cNvPr id="4" name="Substituent număr diapozitiv 3"/>
          <p:cNvSpPr>
            <a:spLocks noGrp="1"/>
          </p:cNvSpPr>
          <p:nvPr>
            <p:ph type="sldNum" sz="quarter" idx="5"/>
          </p:nvPr>
        </p:nvSpPr>
        <p:spPr/>
        <p:txBody>
          <a:bodyPr/>
          <a:lstStyle/>
          <a:p>
            <a:fld id="{11006721-0C41-4B37-9ACD-E6F950C779FD}" type="slidenum">
              <a:rPr lang="en-US" smtClean="0"/>
              <a:t>1</a:t>
            </a:fld>
            <a:endParaRPr lang="en-US"/>
          </a:p>
        </p:txBody>
      </p:sp>
    </p:spTree>
    <p:extLst>
      <p:ext uri="{BB962C8B-B14F-4D97-AF65-F5344CB8AC3E}">
        <p14:creationId xmlns:p14="http://schemas.microsoft.com/office/powerpoint/2010/main" val="4024439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76E7B2B-73FD-4DB0-990C-B094627CFA8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ro-RO" dirty="0"/>
              <a:t>Faceți clic pentru a edita stilul de titlu coordonator</a:t>
            </a:r>
            <a:endParaRPr lang="en-US" dirty="0"/>
          </a:p>
        </p:txBody>
      </p:sp>
      <p:sp>
        <p:nvSpPr>
          <p:cNvPr id="3" name="Subtitlu 2">
            <a:extLst>
              <a:ext uri="{FF2B5EF4-FFF2-40B4-BE49-F238E27FC236}">
                <a16:creationId xmlns:a16="http://schemas.microsoft.com/office/drawing/2014/main" id="{A1F5DAED-45AB-4F9D-994F-420C025AE66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a:p>
        </p:txBody>
      </p:sp>
      <p:sp>
        <p:nvSpPr>
          <p:cNvPr id="4" name="Substituent dată 3">
            <a:extLst>
              <a:ext uri="{FF2B5EF4-FFF2-40B4-BE49-F238E27FC236}">
                <a16:creationId xmlns:a16="http://schemas.microsoft.com/office/drawing/2014/main" id="{EBA3A8D1-8357-4CF1-BC64-EA8FD966F79B}"/>
              </a:ext>
            </a:extLst>
          </p:cNvPr>
          <p:cNvSpPr>
            <a:spLocks noGrp="1"/>
          </p:cNvSpPr>
          <p:nvPr>
            <p:ph type="dt" sz="half" idx="10"/>
          </p:nvPr>
        </p:nvSpPr>
        <p:spPr>
          <a:xfrm>
            <a:off x="838200" y="6356350"/>
            <a:ext cx="2743200" cy="365125"/>
          </a:xfrm>
          <a:prstGeom prst="rect">
            <a:avLst/>
          </a:prstGeom>
        </p:spPr>
        <p:txBody>
          <a:bodyPr/>
          <a:lstStyle/>
          <a:p>
            <a:fld id="{42662963-3FE8-4ADC-AB01-C082A565EFB2}" type="datetimeFigureOut">
              <a:rPr lang="en-US" smtClean="0"/>
              <a:t>9/18/2019</a:t>
            </a:fld>
            <a:endParaRPr lang="en-US"/>
          </a:p>
        </p:txBody>
      </p:sp>
      <p:sp>
        <p:nvSpPr>
          <p:cNvPr id="5" name="Substituent subsol 4">
            <a:extLst>
              <a:ext uri="{FF2B5EF4-FFF2-40B4-BE49-F238E27FC236}">
                <a16:creationId xmlns:a16="http://schemas.microsoft.com/office/drawing/2014/main" id="{D18F43D6-669D-4F6B-BC68-B4B71BF8BA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ubstituent număr diapozitiv 5">
            <a:extLst>
              <a:ext uri="{FF2B5EF4-FFF2-40B4-BE49-F238E27FC236}">
                <a16:creationId xmlns:a16="http://schemas.microsoft.com/office/drawing/2014/main" id="{FE7F1AA2-081D-4DE8-B65A-EE7463500D6B}"/>
              </a:ext>
            </a:extLst>
          </p:cNvPr>
          <p:cNvSpPr>
            <a:spLocks noGrp="1"/>
          </p:cNvSpPr>
          <p:nvPr>
            <p:ph type="sldNum" sz="quarter" idx="12"/>
          </p:nvPr>
        </p:nvSpPr>
        <p:spPr>
          <a:xfrm>
            <a:off x="8610600" y="6356350"/>
            <a:ext cx="2743200" cy="365125"/>
          </a:xfrm>
          <a:prstGeom prst="rect">
            <a:avLst/>
          </a:prstGeom>
        </p:spPr>
        <p:txBody>
          <a:bodyPr/>
          <a:lstStyle/>
          <a:p>
            <a:fld id="{25E0F2E3-A075-474F-AF64-CAD74630DDEE}" type="slidenum">
              <a:rPr lang="en-US" smtClean="0"/>
              <a:t>‹#›</a:t>
            </a:fld>
            <a:endParaRPr lang="en-US"/>
          </a:p>
        </p:txBody>
      </p:sp>
    </p:spTree>
    <p:extLst>
      <p:ext uri="{BB962C8B-B14F-4D97-AF65-F5344CB8AC3E}">
        <p14:creationId xmlns:p14="http://schemas.microsoft.com/office/powerpoint/2010/main" val="2933173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6AB5826-0BDC-4F27-BDF2-CFBB56808CD9}"/>
              </a:ext>
            </a:extLst>
          </p:cNvPr>
          <p:cNvSpPr>
            <a:spLocks noGrp="1"/>
          </p:cNvSpPr>
          <p:nvPr>
            <p:ph type="title"/>
          </p:nvPr>
        </p:nvSpPr>
        <p:spPr>
          <a:xfrm>
            <a:off x="838200" y="365125"/>
            <a:ext cx="10515600" cy="1325563"/>
          </a:xfrm>
          <a:prstGeom prst="rect">
            <a:avLst/>
          </a:prstGeom>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6280BCD2-0C62-4314-A79F-9CD995ACA1B0}"/>
              </a:ext>
            </a:extLst>
          </p:cNvPr>
          <p:cNvSpPr>
            <a:spLocks noGrp="1"/>
          </p:cNvSpPr>
          <p:nvPr>
            <p:ph idx="1"/>
          </p:nvPr>
        </p:nvSpPr>
        <p:spPr>
          <a:xfrm>
            <a:off x="838200" y="1825625"/>
            <a:ext cx="10515600" cy="4351338"/>
          </a:xfrm>
          <a:prstGeom prst="rect">
            <a:avLst/>
          </a:prstGeo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3A8D0ABA-660D-420D-BA00-40404DFC6521}"/>
              </a:ext>
            </a:extLst>
          </p:cNvPr>
          <p:cNvSpPr>
            <a:spLocks noGrp="1"/>
          </p:cNvSpPr>
          <p:nvPr>
            <p:ph type="dt" sz="half" idx="10"/>
          </p:nvPr>
        </p:nvSpPr>
        <p:spPr>
          <a:xfrm>
            <a:off x="838200" y="6356350"/>
            <a:ext cx="2743200" cy="365125"/>
          </a:xfrm>
          <a:prstGeom prst="rect">
            <a:avLst/>
          </a:prstGeom>
        </p:spPr>
        <p:txBody>
          <a:bodyPr/>
          <a:lstStyle/>
          <a:p>
            <a:fld id="{42662963-3FE8-4ADC-AB01-C082A565EFB2}" type="datetimeFigureOut">
              <a:rPr lang="en-US" smtClean="0"/>
              <a:t>9/18/2019</a:t>
            </a:fld>
            <a:endParaRPr lang="en-US"/>
          </a:p>
        </p:txBody>
      </p:sp>
      <p:sp>
        <p:nvSpPr>
          <p:cNvPr id="5" name="Substituent subsol 4">
            <a:extLst>
              <a:ext uri="{FF2B5EF4-FFF2-40B4-BE49-F238E27FC236}">
                <a16:creationId xmlns:a16="http://schemas.microsoft.com/office/drawing/2014/main" id="{9ADBC59E-C09E-49FE-933D-FAB8AB960E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ubstituent număr diapozitiv 5">
            <a:extLst>
              <a:ext uri="{FF2B5EF4-FFF2-40B4-BE49-F238E27FC236}">
                <a16:creationId xmlns:a16="http://schemas.microsoft.com/office/drawing/2014/main" id="{335C7D2A-6D85-447A-83B9-8C35C61DFE3A}"/>
              </a:ext>
            </a:extLst>
          </p:cNvPr>
          <p:cNvSpPr>
            <a:spLocks noGrp="1"/>
          </p:cNvSpPr>
          <p:nvPr>
            <p:ph type="sldNum" sz="quarter" idx="12"/>
          </p:nvPr>
        </p:nvSpPr>
        <p:spPr>
          <a:xfrm>
            <a:off x="8610600" y="6356350"/>
            <a:ext cx="2743200" cy="365125"/>
          </a:xfrm>
          <a:prstGeom prst="rect">
            <a:avLst/>
          </a:prstGeom>
        </p:spPr>
        <p:txBody>
          <a:bodyPr/>
          <a:lstStyle/>
          <a:p>
            <a:fld id="{25E0F2E3-A075-474F-AF64-CAD74630DDEE}" type="slidenum">
              <a:rPr lang="en-US" smtClean="0"/>
              <a:t>‹#›</a:t>
            </a:fld>
            <a:endParaRPr lang="en-US"/>
          </a:p>
        </p:txBody>
      </p:sp>
    </p:spTree>
    <p:extLst>
      <p:ext uri="{BB962C8B-B14F-4D97-AF65-F5344CB8AC3E}">
        <p14:creationId xmlns:p14="http://schemas.microsoft.com/office/powerpoint/2010/main" val="3712789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474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ar titlu">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362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61F409E3-20EF-49A7-9BF6-139577B3131E}"/>
              </a:ext>
            </a:extLst>
          </p:cNvPr>
          <p:cNvSpPr>
            <a:spLocks noGrp="1"/>
          </p:cNvSpPr>
          <p:nvPr>
            <p:ph type="dt" sz="half" idx="10"/>
          </p:nvPr>
        </p:nvSpPr>
        <p:spPr>
          <a:xfrm>
            <a:off x="838200" y="6356350"/>
            <a:ext cx="2743200" cy="365125"/>
          </a:xfrm>
          <a:prstGeom prst="rect">
            <a:avLst/>
          </a:prstGeom>
        </p:spPr>
        <p:txBody>
          <a:bodyPr/>
          <a:lstStyle/>
          <a:p>
            <a:fld id="{1CDFBDDE-FC64-432A-AFC2-9DD9127F93F3}" type="datetimeFigureOut">
              <a:rPr lang="en-US" smtClean="0"/>
              <a:t>9/18/2019</a:t>
            </a:fld>
            <a:endParaRPr lang="en-US"/>
          </a:p>
        </p:txBody>
      </p:sp>
      <p:sp>
        <p:nvSpPr>
          <p:cNvPr id="3" name="Substituent subsol 2">
            <a:extLst>
              <a:ext uri="{FF2B5EF4-FFF2-40B4-BE49-F238E27FC236}">
                <a16:creationId xmlns:a16="http://schemas.microsoft.com/office/drawing/2014/main" id="{C14DAD02-A25E-4DE7-A4A8-96F785D71B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ubstituent număr diapozitiv 3">
            <a:extLst>
              <a:ext uri="{FF2B5EF4-FFF2-40B4-BE49-F238E27FC236}">
                <a16:creationId xmlns:a16="http://schemas.microsoft.com/office/drawing/2014/main" id="{A53DCEEA-A0FE-4DBE-A709-5BC3693E2D46}"/>
              </a:ext>
            </a:extLst>
          </p:cNvPr>
          <p:cNvSpPr>
            <a:spLocks noGrp="1"/>
          </p:cNvSpPr>
          <p:nvPr>
            <p:ph type="sldNum" sz="quarter" idx="12"/>
          </p:nvPr>
        </p:nvSpPr>
        <p:spPr>
          <a:xfrm>
            <a:off x="8610600" y="6356350"/>
            <a:ext cx="2743200" cy="365125"/>
          </a:xfrm>
          <a:prstGeom prst="rect">
            <a:avLst/>
          </a:prstGeom>
        </p:spPr>
        <p:txBody>
          <a:bodyPr/>
          <a:lstStyle/>
          <a:p>
            <a:fld id="{7390A297-C20B-48D3-AC7F-BAC1C7F268EE}" type="slidenum">
              <a:rPr lang="en-US" smtClean="0"/>
              <a:t>‹#›</a:t>
            </a:fld>
            <a:endParaRPr lang="en-US"/>
          </a:p>
        </p:txBody>
      </p:sp>
    </p:spTree>
    <p:extLst>
      <p:ext uri="{BB962C8B-B14F-4D97-AF65-F5344CB8AC3E}">
        <p14:creationId xmlns:p14="http://schemas.microsoft.com/office/powerpoint/2010/main" val="2678476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8A4E15-933F-4FE8-A065-C543F98078C0}"/>
              </a:ext>
            </a:extLst>
          </p:cNvPr>
          <p:cNvSpPr>
            <a:spLocks noGrp="1"/>
          </p:cNvSpPr>
          <p:nvPr>
            <p:ph type="title"/>
          </p:nvPr>
        </p:nvSpPr>
        <p:spPr>
          <a:xfrm>
            <a:off x="838200" y="365125"/>
            <a:ext cx="10515600" cy="1325563"/>
          </a:xfrm>
          <a:prstGeom prst="rect">
            <a:avLst/>
          </a:prstGeom>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61123DDD-D3C3-48DA-8EEA-32D2444BC070}"/>
              </a:ext>
            </a:extLst>
          </p:cNvPr>
          <p:cNvSpPr>
            <a:spLocks noGrp="1"/>
          </p:cNvSpPr>
          <p:nvPr>
            <p:ph type="body" orient="vert" idx="1"/>
          </p:nvPr>
        </p:nvSpPr>
        <p:spPr>
          <a:xfrm>
            <a:off x="838200" y="1825625"/>
            <a:ext cx="10515600" cy="4351338"/>
          </a:xfrm>
          <a:prstGeom prst="rect">
            <a:avLst/>
          </a:prstGeo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F96A1C93-1A69-4BE6-A0E7-47913ED65CFA}"/>
              </a:ext>
            </a:extLst>
          </p:cNvPr>
          <p:cNvSpPr>
            <a:spLocks noGrp="1"/>
          </p:cNvSpPr>
          <p:nvPr>
            <p:ph type="dt" sz="half" idx="10"/>
          </p:nvPr>
        </p:nvSpPr>
        <p:spPr>
          <a:xfrm>
            <a:off x="838200" y="6356350"/>
            <a:ext cx="2743200" cy="365125"/>
          </a:xfrm>
          <a:prstGeom prst="rect">
            <a:avLst/>
          </a:prstGeom>
        </p:spPr>
        <p:txBody>
          <a:bodyPr/>
          <a:lstStyle/>
          <a:p>
            <a:fld id="{1CDFBDDE-FC64-432A-AFC2-9DD9127F93F3}" type="datetimeFigureOut">
              <a:rPr lang="en-US" smtClean="0"/>
              <a:t>9/18/2019</a:t>
            </a:fld>
            <a:endParaRPr lang="en-US"/>
          </a:p>
        </p:txBody>
      </p:sp>
      <p:sp>
        <p:nvSpPr>
          <p:cNvPr id="5" name="Substituent subsol 4">
            <a:extLst>
              <a:ext uri="{FF2B5EF4-FFF2-40B4-BE49-F238E27FC236}">
                <a16:creationId xmlns:a16="http://schemas.microsoft.com/office/drawing/2014/main" id="{7CAA0165-5E15-40D6-A215-34046468B9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ubstituent număr diapozitiv 5">
            <a:extLst>
              <a:ext uri="{FF2B5EF4-FFF2-40B4-BE49-F238E27FC236}">
                <a16:creationId xmlns:a16="http://schemas.microsoft.com/office/drawing/2014/main" id="{28E98DE2-24FE-4414-8B89-86A60DFAF566}"/>
              </a:ext>
            </a:extLst>
          </p:cNvPr>
          <p:cNvSpPr>
            <a:spLocks noGrp="1"/>
          </p:cNvSpPr>
          <p:nvPr>
            <p:ph type="sldNum" sz="quarter" idx="12"/>
          </p:nvPr>
        </p:nvSpPr>
        <p:spPr>
          <a:xfrm>
            <a:off x="8610600" y="6356350"/>
            <a:ext cx="2743200" cy="365125"/>
          </a:xfrm>
          <a:prstGeom prst="rect">
            <a:avLst/>
          </a:prstGeom>
        </p:spPr>
        <p:txBody>
          <a:bodyPr/>
          <a:lstStyle/>
          <a:p>
            <a:fld id="{7390A297-C20B-48D3-AC7F-BAC1C7F268EE}" type="slidenum">
              <a:rPr lang="en-US" smtClean="0"/>
              <a:t>‹#›</a:t>
            </a:fld>
            <a:endParaRPr lang="en-US"/>
          </a:p>
        </p:txBody>
      </p:sp>
    </p:spTree>
    <p:extLst>
      <p:ext uri="{BB962C8B-B14F-4D97-AF65-F5344CB8AC3E}">
        <p14:creationId xmlns:p14="http://schemas.microsoft.com/office/powerpoint/2010/main" val="37099061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827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ine 6">
            <a:extLst>
              <a:ext uri="{FF2B5EF4-FFF2-40B4-BE49-F238E27FC236}">
                <a16:creationId xmlns:a16="http://schemas.microsoft.com/office/drawing/2014/main" id="{735CF6C1-A403-4947-8CEC-A9737BA93CE8}"/>
              </a:ext>
            </a:extLst>
          </p:cNvPr>
          <p:cNvPicPr/>
          <p:nvPr userDrawn="1"/>
        </p:nvPicPr>
        <p:blipFill>
          <a:blip r:embed="rId5" cstate="hqprint">
            <a:extLst>
              <a:ext uri="{28A0092B-C50C-407E-A947-70E740481C1C}">
                <a14:useLocalDpi xmlns:a14="http://schemas.microsoft.com/office/drawing/2010/main" val="0"/>
              </a:ext>
            </a:extLst>
          </a:blip>
          <a:stretch>
            <a:fillRect/>
          </a:stretch>
        </p:blipFill>
        <p:spPr>
          <a:xfrm>
            <a:off x="10906813" y="194565"/>
            <a:ext cx="1172412" cy="484974"/>
          </a:xfrm>
          <a:prstGeom prst="rect">
            <a:avLst/>
          </a:prstGeom>
        </p:spPr>
      </p:pic>
      <p:pic>
        <p:nvPicPr>
          <p:cNvPr id="8" name="Imagine 7">
            <a:extLst>
              <a:ext uri="{FF2B5EF4-FFF2-40B4-BE49-F238E27FC236}">
                <a16:creationId xmlns:a16="http://schemas.microsoft.com/office/drawing/2014/main" id="{21D5FEB5-BF40-4C19-990F-3ABFD39269F7}"/>
              </a:ext>
            </a:extLst>
          </p:cNvPr>
          <p:cNvPicPr/>
          <p:nvPr userDrawn="1"/>
        </p:nvPicPr>
        <p:blipFill>
          <a:blip r:embed="rId6" cstate="hqprint">
            <a:extLst>
              <a:ext uri="{28A0092B-C50C-407E-A947-70E740481C1C}">
                <a14:useLocalDpi xmlns:a14="http://schemas.microsoft.com/office/drawing/2010/main" val="0"/>
              </a:ext>
            </a:extLst>
          </a:blip>
          <a:stretch>
            <a:fillRect/>
          </a:stretch>
        </p:blipFill>
        <p:spPr>
          <a:xfrm>
            <a:off x="182675" y="227931"/>
            <a:ext cx="374871" cy="396383"/>
          </a:xfrm>
          <a:prstGeom prst="rect">
            <a:avLst/>
          </a:prstGeom>
        </p:spPr>
      </p:pic>
      <p:sp>
        <p:nvSpPr>
          <p:cNvPr id="9" name="Casetă text 6">
            <a:extLst>
              <a:ext uri="{FF2B5EF4-FFF2-40B4-BE49-F238E27FC236}">
                <a16:creationId xmlns:a16="http://schemas.microsoft.com/office/drawing/2014/main" id="{6424471B-367A-42C9-820D-CA139D2447CE}"/>
              </a:ext>
            </a:extLst>
          </p:cNvPr>
          <p:cNvSpPr txBox="1"/>
          <p:nvPr userDrawn="1"/>
        </p:nvSpPr>
        <p:spPr>
          <a:xfrm>
            <a:off x="510893" y="211417"/>
            <a:ext cx="1749712" cy="4681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pPr>
            <a:r>
              <a:rPr lang="fr-FR" sz="700" dirty="0">
                <a:solidFill>
                  <a:srgbClr val="002060"/>
                </a:solidFill>
                <a:effectLst/>
                <a:latin typeface="Trajan Pro"/>
                <a:ea typeface="Calibri" panose="020F0502020204030204" pitchFamily="34" charset="0"/>
                <a:cs typeface="Times New Roman" panose="02020603050405020304" pitchFamily="18" charset="0"/>
              </a:rPr>
              <a:t>MINISTERUL AGRICULTURII </a:t>
            </a:r>
            <a:r>
              <a:rPr lang="ro-RO" sz="700" dirty="0">
                <a:solidFill>
                  <a:srgbClr val="002060"/>
                </a:solidFill>
                <a:effectLst/>
                <a:latin typeface="Trajan Pro"/>
                <a:ea typeface="Calibri" panose="020F0502020204030204" pitchFamily="34" charset="0"/>
                <a:cs typeface="Times New Roman" panose="02020603050405020304" pitchFamily="18" charset="0"/>
              </a:rPr>
              <a:t>ȘI </a:t>
            </a:r>
          </a:p>
          <a:p>
            <a:pPr marL="0" marR="0">
              <a:lnSpc>
                <a:spcPct val="107000"/>
              </a:lnSpc>
              <a:spcBef>
                <a:spcPts val="0"/>
              </a:spcBef>
            </a:pPr>
            <a:r>
              <a:rPr lang="ro-RO" sz="700" dirty="0">
                <a:solidFill>
                  <a:srgbClr val="002060"/>
                </a:solidFill>
                <a:effectLst/>
                <a:latin typeface="Trajan Pro"/>
                <a:ea typeface="Calibri" panose="020F0502020204030204" pitchFamily="34" charset="0"/>
                <a:cs typeface="Times New Roman" panose="02020603050405020304" pitchFamily="18" charset="0"/>
              </a:rPr>
              <a:t>DEZVOLTĂRII RURALE</a:t>
            </a:r>
            <a:endParaRPr lang="en-US" sz="7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700" b="1" dirty="0">
                <a:solidFill>
                  <a:srgbClr val="002060"/>
                </a:solidFill>
                <a:effectLst/>
                <a:latin typeface="Trajan Pro"/>
                <a:ea typeface="Calibri" panose="020F0502020204030204" pitchFamily="34" charset="0"/>
                <a:cs typeface="Times New Roman" panose="02020603050405020304" pitchFamily="18" charset="0"/>
              </a:rPr>
              <a:t>AGENȚIA NAȚIONALĂ A ZONEI MONTANE</a:t>
            </a:r>
            <a:endParaRPr lang="en-US" sz="7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Dreptunghi 9">
            <a:extLst>
              <a:ext uri="{FF2B5EF4-FFF2-40B4-BE49-F238E27FC236}">
                <a16:creationId xmlns:a16="http://schemas.microsoft.com/office/drawing/2014/main" id="{51C4D9D2-2FEB-4A56-9C7B-33454871FB79}"/>
              </a:ext>
            </a:extLst>
          </p:cNvPr>
          <p:cNvSpPr/>
          <p:nvPr userDrawn="1"/>
        </p:nvSpPr>
        <p:spPr>
          <a:xfrm>
            <a:off x="8067007" y="133858"/>
            <a:ext cx="3939063"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reptunghi 10">
            <a:extLst>
              <a:ext uri="{FF2B5EF4-FFF2-40B4-BE49-F238E27FC236}">
                <a16:creationId xmlns:a16="http://schemas.microsoft.com/office/drawing/2014/main" id="{0CFD7190-C826-428D-989D-3713141C8F4B}"/>
              </a:ext>
            </a:extLst>
          </p:cNvPr>
          <p:cNvSpPr/>
          <p:nvPr userDrawn="1"/>
        </p:nvSpPr>
        <p:spPr>
          <a:xfrm>
            <a:off x="4231671" y="124553"/>
            <a:ext cx="3725609"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reptunghi 11">
            <a:extLst>
              <a:ext uri="{FF2B5EF4-FFF2-40B4-BE49-F238E27FC236}">
                <a16:creationId xmlns:a16="http://schemas.microsoft.com/office/drawing/2014/main" id="{5D038B4A-7493-4057-9FE3-25C3C435AA84}"/>
              </a:ext>
            </a:extLst>
          </p:cNvPr>
          <p:cNvSpPr/>
          <p:nvPr userDrawn="1"/>
        </p:nvSpPr>
        <p:spPr>
          <a:xfrm>
            <a:off x="73152" y="82296"/>
            <a:ext cx="12042648" cy="6693408"/>
          </a:xfrm>
          <a:prstGeom prst="rect">
            <a:avLst/>
          </a:prstGeom>
          <a:noFill/>
          <a:ln w="38100"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reptunghi 12">
            <a:extLst>
              <a:ext uri="{FF2B5EF4-FFF2-40B4-BE49-F238E27FC236}">
                <a16:creationId xmlns:a16="http://schemas.microsoft.com/office/drawing/2014/main" id="{EE49558F-0D1C-4EAF-B9E3-41B544310927}"/>
              </a:ext>
            </a:extLst>
          </p:cNvPr>
          <p:cNvSpPr/>
          <p:nvPr userDrawn="1"/>
        </p:nvSpPr>
        <p:spPr>
          <a:xfrm>
            <a:off x="182880" y="129953"/>
            <a:ext cx="3939064" cy="4571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logoANZM-2019">
            <a:extLst>
              <a:ext uri="{FF2B5EF4-FFF2-40B4-BE49-F238E27FC236}">
                <a16:creationId xmlns:a16="http://schemas.microsoft.com/office/drawing/2014/main" id="{40CA70EF-96EE-429E-B989-209105AF6A5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2210639" y="175782"/>
            <a:ext cx="487707" cy="39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8407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s://lege5.ro/Gratuit/gmytimjugeza/legea-nr-334-2018-pentru-aprobarea-programului-de-incurajare-a-investitiilor-din-zona-montana?pid=276345622&amp;d=2019-09-18#p-276345622" TargetMode="External"/><Relationship Id="rId2" Type="http://schemas.openxmlformats.org/officeDocument/2006/relationships/hyperlink" Target="https://lege5.ro/Gratuit/gu3tamzq/legea-cooperatiei-agricole-nr-566-2004?d=2019-09-18" TargetMode="External"/><Relationship Id="rId1" Type="http://schemas.openxmlformats.org/officeDocument/2006/relationships/slideLayout" Target="../slideLayouts/slideLayout5.xml"/><Relationship Id="rId4" Type="http://schemas.openxmlformats.org/officeDocument/2006/relationships/hyperlink" Target="https://lege5.ro/Gratuit/gmytimjugeza/legea-nr-334-2018-pentru-aprobarea-programului-de-incurajare-a-investitiilor-din-zona-montana?pid=276345623&amp;d=2019-09-18#p-27634562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7.jpeg"/><Relationship Id="rId7" Type="http://schemas.openxmlformats.org/officeDocument/2006/relationships/image" Target="../media/image19.gif"/><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3.png"/><Relationship Id="rId4" Type="http://schemas.openxmlformats.org/officeDocument/2006/relationships/image" Target="../media/image16.pn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reptunghi 4">
            <a:extLst>
              <a:ext uri="{FF2B5EF4-FFF2-40B4-BE49-F238E27FC236}">
                <a16:creationId xmlns:a16="http://schemas.microsoft.com/office/drawing/2014/main" id="{63D4D2C5-DB36-401D-899A-20892C8C76D0}"/>
              </a:ext>
            </a:extLst>
          </p:cNvPr>
          <p:cNvSpPr/>
          <p:nvPr/>
        </p:nvSpPr>
        <p:spPr>
          <a:xfrm>
            <a:off x="184404" y="5076284"/>
            <a:ext cx="11823192" cy="154047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pic>
        <p:nvPicPr>
          <p:cNvPr id="10" name="Imagine 9">
            <a:extLst>
              <a:ext uri="{FF2B5EF4-FFF2-40B4-BE49-F238E27FC236}">
                <a16:creationId xmlns:a16="http://schemas.microsoft.com/office/drawing/2014/main" id="{7195793C-FD7B-4252-9B37-C8B71C7C851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18237" y="3701578"/>
            <a:ext cx="770701" cy="633412"/>
          </a:xfrm>
          <a:prstGeom prst="rect">
            <a:avLst/>
          </a:prstGeom>
          <a:ln w="15875">
            <a:solidFill>
              <a:schemeClr val="bg1"/>
            </a:solidFill>
          </a:ln>
        </p:spPr>
      </p:pic>
      <p:pic>
        <p:nvPicPr>
          <p:cNvPr id="2" name="Imagine 1">
            <a:extLst>
              <a:ext uri="{FF2B5EF4-FFF2-40B4-BE49-F238E27FC236}">
                <a16:creationId xmlns:a16="http://schemas.microsoft.com/office/drawing/2014/main" id="{3CD846E6-B0EE-45BB-A0C4-DFDD06DE9B7B}"/>
              </a:ext>
            </a:extLst>
          </p:cNvPr>
          <p:cNvPicPr/>
          <p:nvPr/>
        </p:nvPicPr>
        <p:blipFill>
          <a:blip r:embed="rId4" cstate="hqprint">
            <a:extLst>
              <a:ext uri="{28A0092B-C50C-407E-A947-70E740481C1C}">
                <a14:useLocalDpi xmlns:a14="http://schemas.microsoft.com/office/drawing/2010/main" val="0"/>
              </a:ext>
            </a:extLst>
          </a:blip>
          <a:stretch>
            <a:fillRect/>
          </a:stretch>
        </p:blipFill>
        <p:spPr>
          <a:xfrm>
            <a:off x="341566" y="182880"/>
            <a:ext cx="1222376" cy="1181418"/>
          </a:xfrm>
          <a:prstGeom prst="rect">
            <a:avLst/>
          </a:prstGeom>
        </p:spPr>
      </p:pic>
      <p:pic>
        <p:nvPicPr>
          <p:cNvPr id="3" name="Imagine 2">
            <a:extLst>
              <a:ext uri="{FF2B5EF4-FFF2-40B4-BE49-F238E27FC236}">
                <a16:creationId xmlns:a16="http://schemas.microsoft.com/office/drawing/2014/main" id="{B161F8F5-B542-4370-B0B2-4904B7A5D80C}"/>
              </a:ext>
            </a:extLst>
          </p:cNvPr>
          <p:cNvPicPr/>
          <p:nvPr/>
        </p:nvPicPr>
        <p:blipFill>
          <a:blip r:embed="rId5" cstate="hqprint">
            <a:extLst>
              <a:ext uri="{28A0092B-C50C-407E-A947-70E740481C1C}">
                <a14:useLocalDpi xmlns:a14="http://schemas.microsoft.com/office/drawing/2010/main" val="0"/>
              </a:ext>
            </a:extLst>
          </a:blip>
          <a:stretch>
            <a:fillRect/>
          </a:stretch>
        </p:blipFill>
        <p:spPr>
          <a:xfrm>
            <a:off x="9519568" y="222441"/>
            <a:ext cx="2538603" cy="1049974"/>
          </a:xfrm>
          <a:prstGeom prst="rect">
            <a:avLst/>
          </a:prstGeom>
        </p:spPr>
      </p:pic>
      <p:sp>
        <p:nvSpPr>
          <p:cNvPr id="4" name="Casetă text 6">
            <a:extLst>
              <a:ext uri="{FF2B5EF4-FFF2-40B4-BE49-F238E27FC236}">
                <a16:creationId xmlns:a16="http://schemas.microsoft.com/office/drawing/2014/main" id="{60D24AE0-4828-4A5B-B08D-8D9697E65ED0}"/>
              </a:ext>
            </a:extLst>
          </p:cNvPr>
          <p:cNvSpPr txBox="1"/>
          <p:nvPr/>
        </p:nvSpPr>
        <p:spPr>
          <a:xfrm>
            <a:off x="1599228" y="343290"/>
            <a:ext cx="4791138" cy="104997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pPr>
            <a:r>
              <a:rPr lang="fr-FR" sz="1300" dirty="0">
                <a:solidFill>
                  <a:srgbClr val="002060"/>
                </a:solidFill>
                <a:effectLst/>
                <a:latin typeface="Trajan Pro"/>
                <a:ea typeface="Calibri" panose="020F0502020204030204" pitchFamily="34" charset="0"/>
                <a:cs typeface="Times New Roman" panose="02020603050405020304" pitchFamily="18" charset="0"/>
              </a:rPr>
              <a:t>MINISTERUL AGRICULTURII </a:t>
            </a:r>
            <a:r>
              <a:rPr lang="ro-RO" sz="1300" dirty="0">
                <a:solidFill>
                  <a:srgbClr val="002060"/>
                </a:solidFill>
                <a:effectLst/>
                <a:latin typeface="Trajan Pro"/>
                <a:ea typeface="Calibri" panose="020F0502020204030204" pitchFamily="34" charset="0"/>
                <a:cs typeface="Times New Roman" panose="02020603050405020304" pitchFamily="18" charset="0"/>
              </a:rPr>
              <a:t>ȘI </a:t>
            </a:r>
            <a:r>
              <a:rPr lang="en-US" sz="1300" dirty="0">
                <a:solidFill>
                  <a:srgbClr val="002060"/>
                </a:solidFill>
                <a:effectLst/>
                <a:latin typeface="Trajan Pro"/>
                <a:ea typeface="Calibri" panose="020F0502020204030204" pitchFamily="34" charset="0"/>
                <a:cs typeface="Times New Roman" panose="02020603050405020304" pitchFamily="18" charset="0"/>
              </a:rPr>
              <a:t> </a:t>
            </a:r>
          </a:p>
          <a:p>
            <a:pPr marL="0" marR="0">
              <a:lnSpc>
                <a:spcPct val="107000"/>
              </a:lnSpc>
              <a:spcBef>
                <a:spcPts val="0"/>
              </a:spcBef>
            </a:pPr>
            <a:r>
              <a:rPr lang="ro-RO" sz="1300" dirty="0">
                <a:solidFill>
                  <a:srgbClr val="002060"/>
                </a:solidFill>
                <a:effectLst/>
                <a:latin typeface="Trajan Pro"/>
                <a:ea typeface="Calibri" panose="020F0502020204030204" pitchFamily="34" charset="0"/>
                <a:cs typeface="Times New Roman" panose="02020603050405020304" pitchFamily="18" charset="0"/>
              </a:rPr>
              <a:t>DEZVOLTĂRII RURALE</a:t>
            </a:r>
          </a:p>
          <a:p>
            <a:pPr marL="0" marR="0">
              <a:lnSpc>
                <a:spcPct val="107000"/>
              </a:lnSpc>
              <a:spcBef>
                <a:spcPts val="0"/>
              </a:spcBef>
            </a:pPr>
            <a:endParaRPr lang="en-US" sz="13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600" b="1" dirty="0">
                <a:solidFill>
                  <a:srgbClr val="002060"/>
                </a:solidFill>
                <a:effectLst/>
                <a:latin typeface="Trajan Pro"/>
                <a:ea typeface="Calibri" panose="020F0502020204030204" pitchFamily="34" charset="0"/>
                <a:cs typeface="Times New Roman" panose="02020603050405020304" pitchFamily="18" charset="0"/>
              </a:rPr>
              <a:t>AGENȚIA NAȚIONALĂ A ZONEI MONTANE</a:t>
            </a:r>
            <a:endPar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Dreptunghi 6">
            <a:extLst>
              <a:ext uri="{FF2B5EF4-FFF2-40B4-BE49-F238E27FC236}">
                <a16:creationId xmlns:a16="http://schemas.microsoft.com/office/drawing/2014/main" id="{6A6B9AFE-8ED5-449E-8938-4C6AA828A9C4}"/>
              </a:ext>
            </a:extLst>
          </p:cNvPr>
          <p:cNvSpPr/>
          <p:nvPr/>
        </p:nvSpPr>
        <p:spPr>
          <a:xfrm>
            <a:off x="73152" y="82296"/>
            <a:ext cx="12042648" cy="6693408"/>
          </a:xfrm>
          <a:prstGeom prst="rect">
            <a:avLst/>
          </a:prstGeom>
          <a:noFill/>
          <a:ln w="38100"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reptunghi 10">
            <a:extLst>
              <a:ext uri="{FF2B5EF4-FFF2-40B4-BE49-F238E27FC236}">
                <a16:creationId xmlns:a16="http://schemas.microsoft.com/office/drawing/2014/main" id="{5938DD17-31AB-4342-B61F-F0719E2E4AB4}"/>
              </a:ext>
            </a:extLst>
          </p:cNvPr>
          <p:cNvSpPr/>
          <p:nvPr/>
        </p:nvSpPr>
        <p:spPr>
          <a:xfrm>
            <a:off x="182880" y="4985668"/>
            <a:ext cx="3939063"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reptunghi 11">
            <a:extLst>
              <a:ext uri="{FF2B5EF4-FFF2-40B4-BE49-F238E27FC236}">
                <a16:creationId xmlns:a16="http://schemas.microsoft.com/office/drawing/2014/main" id="{5B209F27-41F7-4A49-B393-B3C04AD3F13C}"/>
              </a:ext>
            </a:extLst>
          </p:cNvPr>
          <p:cNvSpPr/>
          <p:nvPr/>
        </p:nvSpPr>
        <p:spPr>
          <a:xfrm>
            <a:off x="4231671" y="4985668"/>
            <a:ext cx="3725609"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reptunghi 12">
            <a:extLst>
              <a:ext uri="{FF2B5EF4-FFF2-40B4-BE49-F238E27FC236}">
                <a16:creationId xmlns:a16="http://schemas.microsoft.com/office/drawing/2014/main" id="{047B99F4-1F7E-4C39-9310-BD7F7B26CC19}"/>
              </a:ext>
            </a:extLst>
          </p:cNvPr>
          <p:cNvSpPr/>
          <p:nvPr/>
        </p:nvSpPr>
        <p:spPr>
          <a:xfrm>
            <a:off x="8067008" y="4987701"/>
            <a:ext cx="3939064" cy="4571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reptunghi 13">
            <a:extLst>
              <a:ext uri="{FF2B5EF4-FFF2-40B4-BE49-F238E27FC236}">
                <a16:creationId xmlns:a16="http://schemas.microsoft.com/office/drawing/2014/main" id="{09F76E3F-0ACD-4C3A-8DFA-11003626E273}"/>
              </a:ext>
            </a:extLst>
          </p:cNvPr>
          <p:cNvSpPr/>
          <p:nvPr/>
        </p:nvSpPr>
        <p:spPr>
          <a:xfrm>
            <a:off x="8067007" y="133858"/>
            <a:ext cx="3939063"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reptunghi 14">
            <a:extLst>
              <a:ext uri="{FF2B5EF4-FFF2-40B4-BE49-F238E27FC236}">
                <a16:creationId xmlns:a16="http://schemas.microsoft.com/office/drawing/2014/main" id="{DB8C9991-6A80-4D7C-AE9D-6382757963A0}"/>
              </a:ext>
            </a:extLst>
          </p:cNvPr>
          <p:cNvSpPr/>
          <p:nvPr/>
        </p:nvSpPr>
        <p:spPr>
          <a:xfrm>
            <a:off x="4231671" y="126143"/>
            <a:ext cx="3725609"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reptunghi 15">
            <a:extLst>
              <a:ext uri="{FF2B5EF4-FFF2-40B4-BE49-F238E27FC236}">
                <a16:creationId xmlns:a16="http://schemas.microsoft.com/office/drawing/2014/main" id="{5452EF32-F940-4D07-96AE-C3AEF8CD24B3}"/>
              </a:ext>
            </a:extLst>
          </p:cNvPr>
          <p:cNvSpPr/>
          <p:nvPr/>
        </p:nvSpPr>
        <p:spPr>
          <a:xfrm>
            <a:off x="182880" y="129953"/>
            <a:ext cx="3939064" cy="4571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reptunghi 16">
            <a:extLst>
              <a:ext uri="{FF2B5EF4-FFF2-40B4-BE49-F238E27FC236}">
                <a16:creationId xmlns:a16="http://schemas.microsoft.com/office/drawing/2014/main" id="{91352E8E-D956-4CC1-AAAC-B683582DB3DC}"/>
              </a:ext>
            </a:extLst>
          </p:cNvPr>
          <p:cNvSpPr/>
          <p:nvPr/>
        </p:nvSpPr>
        <p:spPr>
          <a:xfrm>
            <a:off x="73152" y="5444849"/>
            <a:ext cx="11823189" cy="712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3200" b="1" dirty="0">
                <a:solidFill>
                  <a:schemeClr val="bg1"/>
                </a:solidFill>
                <a:latin typeface="Arial" panose="020B0604020202020204" pitchFamily="34" charset="0"/>
                <a:cs typeface="Arial" panose="020B0604020202020204" pitchFamily="34" charset="0"/>
              </a:rPr>
              <a:t>ZONA MONTANĂ A ROMÂNIEI. </a:t>
            </a:r>
            <a:endParaRPr lang="en-US" sz="3200" b="1" dirty="0">
              <a:solidFill>
                <a:schemeClr val="bg1"/>
              </a:solidFill>
              <a:latin typeface="Arial" panose="020B0604020202020204" pitchFamily="34" charset="0"/>
              <a:cs typeface="Arial" panose="020B0604020202020204" pitchFamily="34" charset="0"/>
            </a:endParaRPr>
          </a:p>
          <a:p>
            <a:pPr algn="ctr"/>
            <a:r>
              <a:rPr lang="ro-RO" sz="3200" b="1" i="1" dirty="0">
                <a:solidFill>
                  <a:schemeClr val="bg1"/>
                </a:solidFill>
                <a:latin typeface="Arial" panose="020B0604020202020204" pitchFamily="34" charset="0"/>
                <a:cs typeface="Arial" panose="020B0604020202020204" pitchFamily="34" charset="0"/>
              </a:rPr>
              <a:t>Program de investiții în zona montană</a:t>
            </a:r>
          </a:p>
          <a:p>
            <a:pPr algn="ctr"/>
            <a:endParaRPr lang="en-US" sz="3200" b="1" dirty="0">
              <a:solidFill>
                <a:schemeClr val="bg1"/>
              </a:solidFill>
              <a:latin typeface="Arial" panose="020B0604020202020204" pitchFamily="34" charset="0"/>
              <a:cs typeface="Arial" panose="020B0604020202020204" pitchFamily="34" charset="0"/>
            </a:endParaRPr>
          </a:p>
        </p:txBody>
      </p:sp>
      <p:sp>
        <p:nvSpPr>
          <p:cNvPr id="18" name="Dreptunghi 17">
            <a:extLst>
              <a:ext uri="{FF2B5EF4-FFF2-40B4-BE49-F238E27FC236}">
                <a16:creationId xmlns:a16="http://schemas.microsoft.com/office/drawing/2014/main" id="{298667A5-C1A8-40AF-A2CF-27FCD9E05D7C}"/>
              </a:ext>
            </a:extLst>
          </p:cNvPr>
          <p:cNvSpPr/>
          <p:nvPr/>
        </p:nvSpPr>
        <p:spPr>
          <a:xfrm>
            <a:off x="8068531" y="6676484"/>
            <a:ext cx="3939063"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reptunghi 18">
            <a:extLst>
              <a:ext uri="{FF2B5EF4-FFF2-40B4-BE49-F238E27FC236}">
                <a16:creationId xmlns:a16="http://schemas.microsoft.com/office/drawing/2014/main" id="{3635885F-7826-4C02-8848-88CEBE21ED59}"/>
              </a:ext>
            </a:extLst>
          </p:cNvPr>
          <p:cNvSpPr/>
          <p:nvPr/>
        </p:nvSpPr>
        <p:spPr>
          <a:xfrm>
            <a:off x="4233195" y="6668769"/>
            <a:ext cx="3725609"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reptunghi 19">
            <a:extLst>
              <a:ext uri="{FF2B5EF4-FFF2-40B4-BE49-F238E27FC236}">
                <a16:creationId xmlns:a16="http://schemas.microsoft.com/office/drawing/2014/main" id="{CD4B10D5-7153-4B16-9926-20A85345051F}"/>
              </a:ext>
            </a:extLst>
          </p:cNvPr>
          <p:cNvSpPr/>
          <p:nvPr/>
        </p:nvSpPr>
        <p:spPr>
          <a:xfrm>
            <a:off x="184404" y="6672579"/>
            <a:ext cx="3939064" cy="4571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Imagine 29" descr="Imagini">
            <a:extLst>
              <a:ext uri="{FF2B5EF4-FFF2-40B4-BE49-F238E27FC236}">
                <a16:creationId xmlns:a16="http://schemas.microsoft.com/office/drawing/2014/main" id="{07D19326-F596-46E1-84D3-9ED83E5CF5BD}"/>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7039" y="3656008"/>
            <a:ext cx="770701" cy="633412"/>
          </a:xfrm>
          <a:prstGeom prst="rect">
            <a:avLst/>
          </a:prstGeom>
          <a:noFill/>
          <a:ln w="22225">
            <a:solidFill>
              <a:schemeClr val="bg1"/>
            </a:solidFill>
          </a:ln>
        </p:spPr>
      </p:pic>
      <p:pic>
        <p:nvPicPr>
          <p:cNvPr id="31" name="Picture 2" descr="646x404">
            <a:extLst>
              <a:ext uri="{FF2B5EF4-FFF2-40B4-BE49-F238E27FC236}">
                <a16:creationId xmlns:a16="http://schemas.microsoft.com/office/drawing/2014/main" id="{E59F2CE3-FD75-47ED-AA75-0E34F2A7FBB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06345" y="3928224"/>
            <a:ext cx="770701" cy="655333"/>
          </a:xfrm>
          <a:prstGeom prst="rect">
            <a:avLst/>
          </a:prstGeom>
          <a:noFill/>
          <a:ln w="222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3" name="Imagine 33" descr="Imagini">
            <a:extLst>
              <a:ext uri="{FF2B5EF4-FFF2-40B4-BE49-F238E27FC236}">
                <a16:creationId xmlns:a16="http://schemas.microsoft.com/office/drawing/2014/main" id="{585CBDE8-6A49-4D51-8E5C-816B6BDBED88}"/>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2389" y="3932044"/>
            <a:ext cx="770701" cy="651513"/>
          </a:xfrm>
          <a:prstGeom prst="rect">
            <a:avLst/>
          </a:prstGeom>
          <a:noFill/>
          <a:ln w="22225">
            <a:solidFill>
              <a:schemeClr val="bg1"/>
            </a:solidFill>
          </a:ln>
        </p:spPr>
      </p:pic>
      <p:pic>
        <p:nvPicPr>
          <p:cNvPr id="9" name="Imagine 8">
            <a:extLst>
              <a:ext uri="{FF2B5EF4-FFF2-40B4-BE49-F238E27FC236}">
                <a16:creationId xmlns:a16="http://schemas.microsoft.com/office/drawing/2014/main" id="{A7CA1924-CB0C-4161-8E9C-142D9148D1D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83979" y="1519364"/>
            <a:ext cx="6888482" cy="3874771"/>
          </a:xfrm>
          <a:prstGeom prst="rect">
            <a:avLst/>
          </a:prstGeom>
          <a:effectLst>
            <a:softEdge rad="876300"/>
          </a:effectLst>
        </p:spPr>
      </p:pic>
      <p:pic>
        <p:nvPicPr>
          <p:cNvPr id="1026" name="Picture 2" descr="logoANZM-2019">
            <a:extLst>
              <a:ext uri="{FF2B5EF4-FFF2-40B4-BE49-F238E27FC236}">
                <a16:creationId xmlns:a16="http://schemas.microsoft.com/office/drawing/2014/main" id="{43CA66A4-52C2-4A98-9A01-0809711FC89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59524" y="198717"/>
            <a:ext cx="1222376" cy="999292"/>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ine 27">
            <a:extLst>
              <a:ext uri="{FF2B5EF4-FFF2-40B4-BE49-F238E27FC236}">
                <a16:creationId xmlns:a16="http://schemas.microsoft.com/office/drawing/2014/main" id="{6703B3EE-848F-401A-A193-CBBFFEF1B25A}"/>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820702" y="1026545"/>
            <a:ext cx="5324475" cy="2995017"/>
          </a:xfrm>
          <a:prstGeom prst="rect">
            <a:avLst/>
          </a:prstGeom>
          <a:effectLst>
            <a:softEdge rad="635000"/>
          </a:effectLst>
        </p:spPr>
      </p:pic>
      <p:pic>
        <p:nvPicPr>
          <p:cNvPr id="37" name="Imagine 36">
            <a:extLst>
              <a:ext uri="{FF2B5EF4-FFF2-40B4-BE49-F238E27FC236}">
                <a16:creationId xmlns:a16="http://schemas.microsoft.com/office/drawing/2014/main" id="{A1EF1C8B-1010-4EDA-966B-1A2730F54884}"/>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601079" y="1605618"/>
            <a:ext cx="5562600" cy="3708400"/>
          </a:xfrm>
          <a:prstGeom prst="rect">
            <a:avLst/>
          </a:prstGeom>
          <a:effectLst>
            <a:softEdge rad="812800"/>
          </a:effectLst>
        </p:spPr>
      </p:pic>
      <p:pic>
        <p:nvPicPr>
          <p:cNvPr id="32" name="Picture 3">
            <a:extLst>
              <a:ext uri="{FF2B5EF4-FFF2-40B4-BE49-F238E27FC236}">
                <a16:creationId xmlns:a16="http://schemas.microsoft.com/office/drawing/2014/main" id="{2A283BBE-7AD2-406B-A162-8DC3ACB9272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7739" y="4273675"/>
            <a:ext cx="770701" cy="619764"/>
          </a:xfrm>
          <a:prstGeom prst="rect">
            <a:avLst/>
          </a:prstGeom>
          <a:ln w="22225">
            <a:solidFill>
              <a:schemeClr val="bg1"/>
            </a:solidFill>
          </a:ln>
        </p:spPr>
      </p:pic>
      <p:pic>
        <p:nvPicPr>
          <p:cNvPr id="29" name="Imagine 1">
            <a:extLst>
              <a:ext uri="{FF2B5EF4-FFF2-40B4-BE49-F238E27FC236}">
                <a16:creationId xmlns:a16="http://schemas.microsoft.com/office/drawing/2014/main" id="{B1481160-8E9D-4580-975E-8DE1D597972D}"/>
              </a:ext>
            </a:extLst>
          </p:cNvPr>
          <p:cNvPicPr>
            <a:picLocks noChangeAspect="1"/>
          </p:cNvPicPr>
          <p:nvPr/>
        </p:nvPicPr>
        <p:blipFill>
          <a:blip r:embed="rId14"/>
          <a:stretch>
            <a:fillRect/>
          </a:stretch>
        </p:blipFill>
        <p:spPr>
          <a:xfrm>
            <a:off x="10522148" y="4255890"/>
            <a:ext cx="770701" cy="668063"/>
          </a:xfrm>
          <a:prstGeom prst="rect">
            <a:avLst/>
          </a:prstGeom>
          <a:ln w="0">
            <a:solidFill>
              <a:schemeClr val="bg1"/>
            </a:solidFill>
          </a:ln>
        </p:spPr>
      </p:pic>
      <p:sp>
        <p:nvSpPr>
          <p:cNvPr id="34" name="Dreptunghi 5">
            <a:extLst>
              <a:ext uri="{FF2B5EF4-FFF2-40B4-BE49-F238E27FC236}">
                <a16:creationId xmlns:a16="http://schemas.microsoft.com/office/drawing/2014/main" id="{467364DD-A7A4-4C9D-8519-403B2271191A}"/>
              </a:ext>
            </a:extLst>
          </p:cNvPr>
          <p:cNvSpPr/>
          <p:nvPr/>
        </p:nvSpPr>
        <p:spPr>
          <a:xfrm>
            <a:off x="8455506" y="6007339"/>
            <a:ext cx="3567101" cy="363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2338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7671" y="3856004"/>
            <a:ext cx="11341289" cy="2774065"/>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lphaLcParenR"/>
            </a:pPr>
            <a:r>
              <a:rPr lang="ro-RO" sz="1700" dirty="0">
                <a:solidFill>
                  <a:srgbClr val="002060"/>
                </a:solidFill>
                <a:latin typeface="Arial" panose="020B0604020202020204" pitchFamily="34" charset="0"/>
                <a:cs typeface="Arial" panose="020B0604020202020204" pitchFamily="34" charset="0"/>
              </a:rPr>
              <a:t>cheltuieli generate de construcția centrelor de colectare </a:t>
            </a:r>
            <a:r>
              <a:rPr lang="ro-RO" sz="1700" dirty="0" err="1">
                <a:solidFill>
                  <a:srgbClr val="002060"/>
                </a:solidFill>
                <a:latin typeface="Arial" panose="020B0604020202020204" pitchFamily="34" charset="0"/>
                <a:cs typeface="Arial" panose="020B0604020202020204" pitchFamily="34" charset="0"/>
              </a:rPr>
              <a:t>şi</a:t>
            </a:r>
            <a:r>
              <a:rPr lang="ro-RO" sz="1700" dirty="0">
                <a:solidFill>
                  <a:srgbClr val="002060"/>
                </a:solidFill>
                <a:latin typeface="Arial" panose="020B0604020202020204" pitchFamily="34" charset="0"/>
                <a:cs typeface="Arial" panose="020B0604020202020204" pitchFamily="34" charset="0"/>
              </a:rPr>
              <a:t> prelucrare primară a </a:t>
            </a:r>
            <a:r>
              <a:rPr lang="ro-RO" sz="1700" dirty="0" err="1">
                <a:solidFill>
                  <a:srgbClr val="002060"/>
                </a:solidFill>
                <a:latin typeface="Arial" panose="020B0604020202020204" pitchFamily="34" charset="0"/>
                <a:cs typeface="Arial" panose="020B0604020202020204" pitchFamily="34" charset="0"/>
              </a:rPr>
              <a:t>a</a:t>
            </a:r>
            <a:r>
              <a:rPr lang="ro-RO" sz="1700" dirty="0">
                <a:solidFill>
                  <a:srgbClr val="002060"/>
                </a:solidFill>
                <a:latin typeface="Arial" panose="020B0604020202020204" pitchFamily="34" charset="0"/>
                <a:cs typeface="Arial" panose="020B0604020202020204" pitchFamily="34" charset="0"/>
              </a:rPr>
              <a:t> fructelor de pădure, a ciupercilor </a:t>
            </a:r>
            <a:r>
              <a:rPr lang="ro-RO" sz="1700" dirty="0" err="1">
                <a:solidFill>
                  <a:srgbClr val="002060"/>
                </a:solidFill>
                <a:latin typeface="Arial" panose="020B0604020202020204" pitchFamily="34" charset="0"/>
                <a:cs typeface="Arial" panose="020B0604020202020204" pitchFamily="34" charset="0"/>
              </a:rPr>
              <a:t>şi</a:t>
            </a:r>
            <a:r>
              <a:rPr lang="ro-RO" sz="1700" dirty="0">
                <a:solidFill>
                  <a:srgbClr val="002060"/>
                </a:solidFill>
                <a:latin typeface="Arial" panose="020B0604020202020204" pitchFamily="34" charset="0"/>
                <a:cs typeface="Arial" panose="020B0604020202020204" pitchFamily="34" charset="0"/>
              </a:rPr>
              <a:t>/sau a plantelor medicinale </a:t>
            </a:r>
            <a:r>
              <a:rPr lang="ro-RO" sz="1700" dirty="0" err="1">
                <a:solidFill>
                  <a:srgbClr val="002060"/>
                </a:solidFill>
                <a:latin typeface="Arial" panose="020B0604020202020204" pitchFamily="34" charset="0"/>
                <a:cs typeface="Arial" panose="020B0604020202020204" pitchFamily="34" charset="0"/>
              </a:rPr>
              <a:t>şi</a:t>
            </a:r>
            <a:r>
              <a:rPr lang="ro-RO" sz="1700" dirty="0">
                <a:solidFill>
                  <a:srgbClr val="002060"/>
                </a:solidFill>
                <a:latin typeface="Arial" panose="020B0604020202020204" pitchFamily="34" charset="0"/>
                <a:cs typeface="Arial" panose="020B0604020202020204" pitchFamily="34" charset="0"/>
              </a:rPr>
              <a:t> aromatice din flora spontană </a:t>
            </a:r>
            <a:r>
              <a:rPr lang="ro-RO" sz="1700" dirty="0" err="1">
                <a:solidFill>
                  <a:srgbClr val="002060"/>
                </a:solidFill>
                <a:latin typeface="Arial" panose="020B0604020202020204" pitchFamily="34" charset="0"/>
                <a:cs typeface="Arial" panose="020B0604020202020204" pitchFamily="34" charset="0"/>
              </a:rPr>
              <a:t>şi</a:t>
            </a:r>
            <a:r>
              <a:rPr lang="ro-RO" sz="1700" dirty="0">
                <a:solidFill>
                  <a:srgbClr val="002060"/>
                </a:solidFill>
                <a:latin typeface="Arial" panose="020B0604020202020204" pitchFamily="34" charset="0"/>
                <a:cs typeface="Arial" panose="020B0604020202020204" pitchFamily="34" charset="0"/>
              </a:rPr>
              <a:t>/sau de cultură;</a:t>
            </a:r>
          </a:p>
          <a:p>
            <a:pPr marL="342900" indent="-342900" algn="just">
              <a:buAutoNum type="alphaLcParenR"/>
            </a:pPr>
            <a:r>
              <a:rPr lang="ro-RO" sz="1700" dirty="0">
                <a:solidFill>
                  <a:srgbClr val="002060"/>
                </a:solidFill>
                <a:latin typeface="Arial" panose="020B0604020202020204" pitchFamily="34" charset="0"/>
                <a:cs typeface="Arial" panose="020B0604020202020204" pitchFamily="34" charset="0"/>
              </a:rPr>
              <a:t>cheltuieli generate de </a:t>
            </a:r>
            <a:r>
              <a:rPr lang="ro-RO" sz="1700" dirty="0" err="1">
                <a:solidFill>
                  <a:srgbClr val="002060"/>
                </a:solidFill>
                <a:latin typeface="Arial" panose="020B0604020202020204" pitchFamily="34" charset="0"/>
                <a:cs typeface="Arial" panose="020B0604020202020204" pitchFamily="34" charset="0"/>
              </a:rPr>
              <a:t>achiziţia</a:t>
            </a:r>
            <a:r>
              <a:rPr lang="ro-RO" sz="1700" dirty="0">
                <a:solidFill>
                  <a:srgbClr val="002060"/>
                </a:solidFill>
                <a:latin typeface="Arial" panose="020B0604020202020204" pitchFamily="34" charset="0"/>
                <a:cs typeface="Arial" panose="020B0604020202020204" pitchFamily="34" charset="0"/>
              </a:rPr>
              <a:t> sau </a:t>
            </a:r>
            <a:r>
              <a:rPr lang="ro-RO" sz="1700" dirty="0" err="1">
                <a:solidFill>
                  <a:srgbClr val="002060"/>
                </a:solidFill>
                <a:latin typeface="Arial" panose="020B0604020202020204" pitchFamily="34" charset="0"/>
                <a:cs typeface="Arial" panose="020B0604020202020204" pitchFamily="34" charset="0"/>
              </a:rPr>
              <a:t>achiziţia</a:t>
            </a:r>
            <a:r>
              <a:rPr lang="ro-RO" sz="1700" dirty="0">
                <a:solidFill>
                  <a:srgbClr val="002060"/>
                </a:solidFill>
                <a:latin typeface="Arial" panose="020B0604020202020204" pitchFamily="34" charset="0"/>
                <a:cs typeface="Arial" panose="020B0604020202020204" pitchFamily="34" charset="0"/>
              </a:rPr>
              <a:t> prin leasing de utilaje, echipamente </a:t>
            </a:r>
            <a:r>
              <a:rPr lang="ro-RO" sz="1700" dirty="0" err="1">
                <a:solidFill>
                  <a:srgbClr val="002060"/>
                </a:solidFill>
                <a:latin typeface="Arial" panose="020B0604020202020204" pitchFamily="34" charset="0"/>
                <a:cs typeface="Arial" panose="020B0604020202020204" pitchFamily="34" charset="0"/>
              </a:rPr>
              <a:t>şi</a:t>
            </a:r>
            <a:r>
              <a:rPr lang="ro-RO" sz="1700" dirty="0">
                <a:solidFill>
                  <a:srgbClr val="002060"/>
                </a:solidFill>
                <a:latin typeface="Arial" panose="020B0604020202020204" pitchFamily="34" charset="0"/>
                <a:cs typeface="Arial" panose="020B0604020202020204" pitchFamily="34" charset="0"/>
              </a:rPr>
              <a:t> mijloace de transport,  în limita valorii de </a:t>
            </a:r>
            <a:r>
              <a:rPr lang="ro-RO" sz="1700" dirty="0" err="1">
                <a:solidFill>
                  <a:srgbClr val="002060"/>
                </a:solidFill>
                <a:latin typeface="Arial" panose="020B0604020202020204" pitchFamily="34" charset="0"/>
                <a:cs typeface="Arial" panose="020B0604020202020204" pitchFamily="34" charset="0"/>
              </a:rPr>
              <a:t>piaţă</a:t>
            </a:r>
            <a:r>
              <a:rPr lang="ro-RO" sz="1700" dirty="0">
                <a:solidFill>
                  <a:srgbClr val="002060"/>
                </a:solidFill>
                <a:latin typeface="Arial" panose="020B0604020202020204" pitchFamily="34" charset="0"/>
                <a:cs typeface="Arial" panose="020B0604020202020204" pitchFamily="34" charset="0"/>
              </a:rPr>
              <a:t> a activelor, specializate pe tipul de </a:t>
            </a:r>
            <a:r>
              <a:rPr lang="ro-RO" sz="1700" dirty="0" err="1">
                <a:solidFill>
                  <a:srgbClr val="002060"/>
                </a:solidFill>
                <a:latin typeface="Arial" panose="020B0604020202020204" pitchFamily="34" charset="0"/>
                <a:cs typeface="Arial" panose="020B0604020202020204" pitchFamily="34" charset="0"/>
              </a:rPr>
              <a:t>investiţie</a:t>
            </a:r>
            <a:r>
              <a:rPr lang="ro-RO" sz="1700" dirty="0">
                <a:solidFill>
                  <a:srgbClr val="002060"/>
                </a:solidFill>
                <a:latin typeface="Arial" panose="020B0604020202020204" pitchFamily="34" charset="0"/>
                <a:cs typeface="Arial" panose="020B0604020202020204" pitchFamily="34" charset="0"/>
              </a:rPr>
              <a:t> </a:t>
            </a:r>
            <a:r>
              <a:rPr lang="ro-RO" sz="1700" dirty="0" err="1">
                <a:solidFill>
                  <a:srgbClr val="002060"/>
                </a:solidFill>
                <a:latin typeface="Arial" panose="020B0604020202020204" pitchFamily="34" charset="0"/>
                <a:cs typeface="Arial" panose="020B0604020202020204" pitchFamily="34" charset="0"/>
              </a:rPr>
              <a:t>menţionat</a:t>
            </a:r>
            <a:r>
              <a:rPr lang="ro-RO" sz="1700" dirty="0">
                <a:solidFill>
                  <a:srgbClr val="002060"/>
                </a:solidFill>
                <a:latin typeface="Arial" panose="020B0604020202020204" pitchFamily="34" charset="0"/>
                <a:cs typeface="Arial" panose="020B0604020202020204" pitchFamily="34" charset="0"/>
              </a:rPr>
              <a:t> la alin. (1); </a:t>
            </a:r>
          </a:p>
          <a:p>
            <a:pPr marL="342900" indent="-342900" algn="just">
              <a:buAutoNum type="alphaLcParenR"/>
            </a:pPr>
            <a:r>
              <a:rPr lang="ro-RO" sz="1700" dirty="0">
                <a:solidFill>
                  <a:srgbClr val="002060"/>
                </a:solidFill>
                <a:latin typeface="Arial" panose="020B0604020202020204" pitchFamily="34" charset="0"/>
                <a:cs typeface="Arial" panose="020B0604020202020204" pitchFamily="34" charset="0"/>
              </a:rPr>
              <a:t>cheltuieli generate de adaptarea </a:t>
            </a:r>
            <a:r>
              <a:rPr lang="ro-RO" sz="1700" dirty="0" err="1">
                <a:solidFill>
                  <a:srgbClr val="002060"/>
                </a:solidFill>
                <a:latin typeface="Arial" panose="020B0604020202020204" pitchFamily="34" charset="0"/>
                <a:cs typeface="Arial" panose="020B0604020202020204" pitchFamily="34" charset="0"/>
              </a:rPr>
              <a:t>construcţiei</a:t>
            </a:r>
            <a:r>
              <a:rPr lang="ro-RO" sz="1700" dirty="0">
                <a:solidFill>
                  <a:srgbClr val="002060"/>
                </a:solidFill>
                <a:latin typeface="Arial" panose="020B0604020202020204" pitchFamily="34" charset="0"/>
                <a:cs typeface="Arial" panose="020B0604020202020204" pitchFamily="34" charset="0"/>
              </a:rPr>
              <a:t>  la condițiile specifice existente pe suprafața pe care se amplasează investiția, în limita a maxim 10% din valoarea devizului estimativ pentru cheltuieli de la lit. a);</a:t>
            </a:r>
          </a:p>
          <a:p>
            <a:pPr marL="342900" indent="-342900" algn="just">
              <a:buAutoNum type="alphaLcParenR"/>
            </a:pPr>
            <a:r>
              <a:rPr lang="ro-RO" sz="1700" dirty="0">
                <a:solidFill>
                  <a:srgbClr val="002060"/>
                </a:solidFill>
                <a:latin typeface="Arial" panose="020B0604020202020204" pitchFamily="34" charset="0"/>
                <a:cs typeface="Arial" panose="020B0604020202020204" pitchFamily="34" charset="0"/>
              </a:rPr>
              <a:t>cheltuieli generale legate în mod direct de cheltuielile prevăzute la lit. a), b) în limita a maxim 7% din valoarea acestora, cum ar fi cheltuieli cu serviciile, respectiv elaborare studii de fezabilitate, studii geotehnice, studii topografice, studii de mediu, proiecte de construcție, servicii de arhitectură, consultanță și autorizații.</a:t>
            </a:r>
          </a:p>
        </p:txBody>
      </p:sp>
      <p:sp>
        <p:nvSpPr>
          <p:cNvPr id="5" name="Rectangle 4"/>
          <p:cNvSpPr/>
          <p:nvPr/>
        </p:nvSpPr>
        <p:spPr>
          <a:xfrm>
            <a:off x="477672" y="717539"/>
            <a:ext cx="11341288" cy="70718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b="1" dirty="0">
                <a:latin typeface="Arial" panose="020B0604020202020204" pitchFamily="34" charset="0"/>
                <a:cs typeface="Arial" panose="020B0604020202020204" pitchFamily="34" charset="0"/>
              </a:rPr>
              <a:t>Cheltuieli eligibile în cadrul programului de investiții pentru </a:t>
            </a:r>
            <a:r>
              <a:rPr lang="ro-RO" sz="1600" b="1" dirty="0" err="1">
                <a:latin typeface="Arial" panose="020B0604020202020204" pitchFamily="34" charset="0"/>
                <a:cs typeface="Arial" panose="020B0604020202020204" pitchFamily="34" charset="0"/>
              </a:rPr>
              <a:t>înfiinţarea</a:t>
            </a:r>
            <a:r>
              <a:rPr lang="ro-RO" sz="1600" b="1" dirty="0">
                <a:latin typeface="Arial" panose="020B0604020202020204" pitchFamily="34" charset="0"/>
                <a:cs typeface="Arial" panose="020B0604020202020204" pitchFamily="34" charset="0"/>
              </a:rPr>
              <a:t> centrelor de colectare </a:t>
            </a:r>
            <a:r>
              <a:rPr lang="ro-RO" sz="1600" b="1" dirty="0" err="1">
                <a:latin typeface="Arial" panose="020B0604020202020204" pitchFamily="34" charset="0"/>
                <a:cs typeface="Arial" panose="020B0604020202020204" pitchFamily="34" charset="0"/>
              </a:rPr>
              <a:t>şi</a:t>
            </a:r>
            <a:r>
              <a:rPr lang="ro-RO" sz="1600" b="1" dirty="0">
                <a:latin typeface="Arial" panose="020B0604020202020204" pitchFamily="34" charset="0"/>
                <a:cs typeface="Arial" panose="020B0604020202020204" pitchFamily="34" charset="0"/>
              </a:rPr>
              <a:t> prelucrare primară a fructelor de pădure, a ciupercilor </a:t>
            </a:r>
            <a:r>
              <a:rPr lang="ro-RO" sz="1600" b="1" dirty="0" err="1">
                <a:latin typeface="Arial" panose="020B0604020202020204" pitchFamily="34" charset="0"/>
                <a:cs typeface="Arial" panose="020B0604020202020204" pitchFamily="34" charset="0"/>
              </a:rPr>
              <a:t>şi</a:t>
            </a:r>
            <a:r>
              <a:rPr lang="ro-RO" sz="1600" b="1" dirty="0">
                <a:latin typeface="Arial" panose="020B0604020202020204" pitchFamily="34" charset="0"/>
                <a:cs typeface="Arial" panose="020B0604020202020204" pitchFamily="34" charset="0"/>
              </a:rPr>
              <a:t>/sau a plantelor medicinale </a:t>
            </a:r>
            <a:r>
              <a:rPr lang="ro-RO" sz="1600" b="1" dirty="0" err="1">
                <a:latin typeface="Arial" panose="020B0604020202020204" pitchFamily="34" charset="0"/>
                <a:cs typeface="Arial" panose="020B0604020202020204" pitchFamily="34" charset="0"/>
              </a:rPr>
              <a:t>şi</a:t>
            </a:r>
            <a:r>
              <a:rPr lang="ro-RO" sz="1600" b="1" dirty="0">
                <a:latin typeface="Arial" panose="020B0604020202020204" pitchFamily="34" charset="0"/>
                <a:cs typeface="Arial" panose="020B0604020202020204" pitchFamily="34" charset="0"/>
              </a:rPr>
              <a:t> aromatice, din flora spontană </a:t>
            </a:r>
            <a:r>
              <a:rPr lang="ro-RO" sz="1600" b="1" dirty="0" err="1">
                <a:latin typeface="Arial" panose="020B0604020202020204" pitchFamily="34" charset="0"/>
                <a:cs typeface="Arial" panose="020B0604020202020204" pitchFamily="34" charset="0"/>
              </a:rPr>
              <a:t>şi</a:t>
            </a:r>
            <a:r>
              <a:rPr lang="ro-RO" sz="1600" b="1" dirty="0">
                <a:latin typeface="Arial" panose="020B0604020202020204" pitchFamily="34" charset="0"/>
                <a:cs typeface="Arial" panose="020B0604020202020204" pitchFamily="34" charset="0"/>
              </a:rPr>
              <a:t>/sau de cultură în zona montană </a:t>
            </a:r>
          </a:p>
        </p:txBody>
      </p:sp>
      <p:sp>
        <p:nvSpPr>
          <p:cNvPr id="6" name="Dreptunghi 49">
            <a:extLst>
              <a:ext uri="{FF2B5EF4-FFF2-40B4-BE49-F238E27FC236}">
                <a16:creationId xmlns:a16="http://schemas.microsoft.com/office/drawing/2014/main" id="{B0F48FA5-4931-4638-884B-63C523A32675}"/>
              </a:ext>
            </a:extLst>
          </p:cNvPr>
          <p:cNvSpPr/>
          <p:nvPr/>
        </p:nvSpPr>
        <p:spPr>
          <a:xfrm>
            <a:off x="73152" y="82296"/>
            <a:ext cx="12042648" cy="6693408"/>
          </a:xfrm>
          <a:prstGeom prst="rect">
            <a:avLst/>
          </a:prstGeom>
          <a:noFill/>
          <a:ln w="38100"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Dreptunghi 50">
            <a:extLst>
              <a:ext uri="{FF2B5EF4-FFF2-40B4-BE49-F238E27FC236}">
                <a16:creationId xmlns:a16="http://schemas.microsoft.com/office/drawing/2014/main" id="{9CC87380-88BE-4499-A3A3-C59417850AD6}"/>
              </a:ext>
            </a:extLst>
          </p:cNvPr>
          <p:cNvSpPr/>
          <p:nvPr/>
        </p:nvSpPr>
        <p:spPr>
          <a:xfrm>
            <a:off x="8067007" y="133858"/>
            <a:ext cx="3939063"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reptunghi 51">
            <a:extLst>
              <a:ext uri="{FF2B5EF4-FFF2-40B4-BE49-F238E27FC236}">
                <a16:creationId xmlns:a16="http://schemas.microsoft.com/office/drawing/2014/main" id="{BA549BB1-C11D-41D8-9A60-64DB023CC32C}"/>
              </a:ext>
            </a:extLst>
          </p:cNvPr>
          <p:cNvSpPr/>
          <p:nvPr/>
        </p:nvSpPr>
        <p:spPr>
          <a:xfrm>
            <a:off x="4231671" y="126143"/>
            <a:ext cx="3725609"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reptunghi 52">
            <a:extLst>
              <a:ext uri="{FF2B5EF4-FFF2-40B4-BE49-F238E27FC236}">
                <a16:creationId xmlns:a16="http://schemas.microsoft.com/office/drawing/2014/main" id="{1D05CC94-E6A3-4D53-A2C0-D129D68A1E61}"/>
              </a:ext>
            </a:extLst>
          </p:cNvPr>
          <p:cNvSpPr/>
          <p:nvPr/>
        </p:nvSpPr>
        <p:spPr>
          <a:xfrm>
            <a:off x="182880" y="129953"/>
            <a:ext cx="3939064" cy="4571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ine 53">
            <a:extLst>
              <a:ext uri="{FF2B5EF4-FFF2-40B4-BE49-F238E27FC236}">
                <a16:creationId xmlns:a16="http://schemas.microsoft.com/office/drawing/2014/main" id="{5F9E3547-24CF-4480-AFE8-54AA6C48AE16}"/>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0906813" y="194565"/>
            <a:ext cx="1172412" cy="484974"/>
          </a:xfrm>
          <a:prstGeom prst="rect">
            <a:avLst/>
          </a:prstGeom>
        </p:spPr>
      </p:pic>
      <p:sp>
        <p:nvSpPr>
          <p:cNvPr id="11" name="Casetă text 6">
            <a:extLst>
              <a:ext uri="{FF2B5EF4-FFF2-40B4-BE49-F238E27FC236}">
                <a16:creationId xmlns:a16="http://schemas.microsoft.com/office/drawing/2014/main" id="{B904AE85-1068-415D-8D68-9A190D416FD2}"/>
              </a:ext>
            </a:extLst>
          </p:cNvPr>
          <p:cNvSpPr txBox="1"/>
          <p:nvPr/>
        </p:nvSpPr>
        <p:spPr>
          <a:xfrm>
            <a:off x="510893" y="211417"/>
            <a:ext cx="2038202" cy="4681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pPr>
            <a:r>
              <a:rPr lang="fr-FR" sz="700" dirty="0">
                <a:solidFill>
                  <a:srgbClr val="002060"/>
                </a:solidFill>
                <a:effectLst/>
                <a:latin typeface="Trajan Pro"/>
                <a:ea typeface="Calibri" panose="020F0502020204030204" pitchFamily="34" charset="0"/>
                <a:cs typeface="Times New Roman" panose="02020603050405020304" pitchFamily="18" charset="0"/>
              </a:rPr>
              <a:t>MINISTERUL AGRICULTURII </a:t>
            </a:r>
            <a:r>
              <a:rPr lang="ro-RO" sz="700" dirty="0">
                <a:solidFill>
                  <a:srgbClr val="002060"/>
                </a:solidFill>
                <a:effectLst/>
                <a:latin typeface="Trajan Pro"/>
                <a:ea typeface="Calibri" panose="020F0502020204030204" pitchFamily="34" charset="0"/>
                <a:cs typeface="Times New Roman" panose="02020603050405020304" pitchFamily="18" charset="0"/>
              </a:rPr>
              <a:t>ȘI </a:t>
            </a:r>
          </a:p>
          <a:p>
            <a:pPr marL="0" marR="0">
              <a:lnSpc>
                <a:spcPct val="107000"/>
              </a:lnSpc>
              <a:spcBef>
                <a:spcPts val="0"/>
              </a:spcBef>
            </a:pPr>
            <a:r>
              <a:rPr lang="ro-RO" sz="700" dirty="0">
                <a:solidFill>
                  <a:srgbClr val="002060"/>
                </a:solidFill>
                <a:effectLst/>
                <a:latin typeface="Trajan Pro"/>
                <a:ea typeface="Calibri" panose="020F0502020204030204" pitchFamily="34" charset="0"/>
                <a:cs typeface="Times New Roman" panose="02020603050405020304" pitchFamily="18" charset="0"/>
              </a:rPr>
              <a:t>DEZVOLTĂRII RURALE</a:t>
            </a:r>
            <a:endParaRPr lang="en-US" sz="7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700" b="1" dirty="0">
                <a:solidFill>
                  <a:srgbClr val="002060"/>
                </a:solidFill>
                <a:effectLst/>
                <a:latin typeface="Trajan Pro"/>
                <a:ea typeface="Calibri" panose="020F0502020204030204" pitchFamily="34" charset="0"/>
                <a:cs typeface="Times New Roman" panose="02020603050405020304" pitchFamily="18" charset="0"/>
              </a:rPr>
              <a:t>AGENȚIA NAȚIONALĂ A ZONEI MONTANE</a:t>
            </a:r>
            <a:endParaRPr lang="en-US" sz="7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ine 55">
            <a:extLst>
              <a:ext uri="{FF2B5EF4-FFF2-40B4-BE49-F238E27FC236}">
                <a16:creationId xmlns:a16="http://schemas.microsoft.com/office/drawing/2014/main" id="{0012E4CA-6EAC-4157-B273-16419AFAFDA7}"/>
              </a:ext>
            </a:extLst>
          </p:cNvPr>
          <p:cNvPicPr/>
          <p:nvPr/>
        </p:nvPicPr>
        <p:blipFill>
          <a:blip r:embed="rId3" cstate="hqprint">
            <a:extLst>
              <a:ext uri="{28A0092B-C50C-407E-A947-70E740481C1C}">
                <a14:useLocalDpi xmlns:a14="http://schemas.microsoft.com/office/drawing/2010/main" val="0"/>
              </a:ext>
            </a:extLst>
          </a:blip>
          <a:stretch>
            <a:fillRect/>
          </a:stretch>
        </p:blipFill>
        <p:spPr>
          <a:xfrm>
            <a:off x="182675" y="227931"/>
            <a:ext cx="374871" cy="396383"/>
          </a:xfrm>
          <a:prstGeom prst="rect">
            <a:avLst/>
          </a:prstGeom>
        </p:spPr>
      </p:pic>
      <p:pic>
        <p:nvPicPr>
          <p:cNvPr id="13" name="Picture 2" descr="logoANZM-2019">
            <a:extLst>
              <a:ext uri="{FF2B5EF4-FFF2-40B4-BE49-F238E27FC236}">
                <a16:creationId xmlns:a16="http://schemas.microsoft.com/office/drawing/2014/main" id="{7714F9CF-06C2-4991-A306-D6C3AFC0CC3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442655" y="175782"/>
            <a:ext cx="487707" cy="398700"/>
          </a:xfrm>
          <a:prstGeom prst="rect">
            <a:avLst/>
          </a:prstGeom>
          <a:noFill/>
          <a:extLst>
            <a:ext uri="{909E8E84-426E-40DD-AFC4-6F175D3DCCD1}">
              <a14:hiddenFill xmlns:a14="http://schemas.microsoft.com/office/drawing/2010/main">
                <a:solidFill>
                  <a:srgbClr val="FFFFFF"/>
                </a:solidFill>
              </a14:hiddenFill>
            </a:ext>
          </a:extLst>
        </p:spPr>
      </p:pic>
      <p:sp>
        <p:nvSpPr>
          <p:cNvPr id="2" name="Dreptunghi 1">
            <a:extLst>
              <a:ext uri="{FF2B5EF4-FFF2-40B4-BE49-F238E27FC236}">
                <a16:creationId xmlns:a16="http://schemas.microsoft.com/office/drawing/2014/main" id="{A7B952EA-91C0-4053-B19E-56C824D95AF3}"/>
              </a:ext>
            </a:extLst>
          </p:cNvPr>
          <p:cNvSpPr/>
          <p:nvPr/>
        </p:nvSpPr>
        <p:spPr>
          <a:xfrm>
            <a:off x="5190137" y="337948"/>
            <a:ext cx="2317286" cy="396383"/>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solidFill>
                  <a:srgbClr val="002060"/>
                </a:solidFill>
                <a:latin typeface="Arial" panose="020B0604020202020204" pitchFamily="34" charset="0"/>
                <a:cs typeface="Arial" panose="020B0604020202020204" pitchFamily="34" charset="0"/>
              </a:rPr>
              <a:t>Legea nr. 333/2018</a:t>
            </a:r>
            <a:endParaRPr lang="en-US" b="1" dirty="0">
              <a:solidFill>
                <a:srgbClr val="002060"/>
              </a:solidFill>
              <a:latin typeface="Arial" panose="020B0604020202020204" pitchFamily="34" charset="0"/>
              <a:cs typeface="Arial" panose="020B0604020202020204" pitchFamily="34" charset="0"/>
            </a:endParaRPr>
          </a:p>
        </p:txBody>
      </p:sp>
      <p:sp>
        <p:nvSpPr>
          <p:cNvPr id="15" name="Dreptunghi 14">
            <a:extLst>
              <a:ext uri="{FF2B5EF4-FFF2-40B4-BE49-F238E27FC236}">
                <a16:creationId xmlns:a16="http://schemas.microsoft.com/office/drawing/2014/main" id="{1A853261-B9FC-4A13-AD5D-8589506630F2}"/>
              </a:ext>
            </a:extLst>
          </p:cNvPr>
          <p:cNvSpPr/>
          <p:nvPr/>
        </p:nvSpPr>
        <p:spPr>
          <a:xfrm>
            <a:off x="460418" y="1832494"/>
            <a:ext cx="11341288" cy="1754326"/>
          </a:xfrm>
          <a:prstGeom prst="rect">
            <a:avLst/>
          </a:prstGeom>
          <a:ln>
            <a:solidFill>
              <a:srgbClr val="FFFF00"/>
            </a:solidFill>
          </a:ln>
        </p:spPr>
        <p:txBody>
          <a:bodyPr wrap="square">
            <a:spAutoFit/>
          </a:bodyPr>
          <a:lstStyle/>
          <a:p>
            <a:pPr algn="just"/>
            <a:r>
              <a:rPr lang="ro-RO" dirty="0">
                <a:solidFill>
                  <a:srgbClr val="002060"/>
                </a:solidFill>
                <a:latin typeface="Arial" panose="020B0604020202020204" pitchFamily="34" charset="0"/>
                <a:cs typeface="Arial" panose="020B0604020202020204" pitchFamily="34" charset="0"/>
              </a:rPr>
              <a:t>I</a:t>
            </a:r>
            <a:r>
              <a:rPr lang="en-US" dirty="0" err="1">
                <a:solidFill>
                  <a:srgbClr val="002060"/>
                </a:solidFill>
                <a:latin typeface="Arial" panose="020B0604020202020204" pitchFamily="34" charset="0"/>
                <a:cs typeface="Arial" panose="020B0604020202020204" pitchFamily="34" charset="0"/>
              </a:rPr>
              <a:t>nvestiţii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în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realizarea</a:t>
            </a:r>
            <a:r>
              <a:rPr lang="en-US" dirty="0">
                <a:solidFill>
                  <a:srgbClr val="002060"/>
                </a:solidFill>
                <a:latin typeface="Arial" panose="020B0604020202020204" pitchFamily="34" charset="0"/>
                <a:cs typeface="Arial" panose="020B0604020202020204" pitchFamily="34" charset="0"/>
              </a:rPr>
              <a:t> de </a:t>
            </a:r>
            <a:r>
              <a:rPr lang="en-US" dirty="0" err="1">
                <a:solidFill>
                  <a:srgbClr val="002060"/>
                </a:solidFill>
                <a:latin typeface="Arial" panose="020B0604020202020204" pitchFamily="34" charset="0"/>
                <a:cs typeface="Arial" panose="020B0604020202020204" pitchFamily="34" charset="0"/>
              </a:rPr>
              <a:t>centre</a:t>
            </a:r>
            <a:r>
              <a:rPr lang="en-US" dirty="0">
                <a:solidFill>
                  <a:srgbClr val="002060"/>
                </a:solidFill>
                <a:latin typeface="Arial" panose="020B0604020202020204" pitchFamily="34" charset="0"/>
                <a:cs typeface="Arial" panose="020B0604020202020204" pitchFamily="34" charset="0"/>
              </a:rPr>
              <a:t> de </a:t>
            </a:r>
            <a:r>
              <a:rPr lang="en-US" dirty="0" err="1">
                <a:solidFill>
                  <a:srgbClr val="002060"/>
                </a:solidFill>
                <a:latin typeface="Arial" panose="020B0604020202020204" pitchFamily="34" charset="0"/>
                <a:cs typeface="Arial" panose="020B0604020202020204" pitchFamily="34" charset="0"/>
              </a:rPr>
              <a:t>colectare</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şi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prelucrare</a:t>
            </a:r>
            <a:r>
              <a:rPr lang="ro-RO"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primară</a:t>
            </a:r>
            <a:r>
              <a:rPr lang="en-US" dirty="0">
                <a:solidFill>
                  <a:srgbClr val="002060"/>
                </a:solidFill>
                <a:latin typeface="Arial" panose="020B0604020202020204" pitchFamily="34" charset="0"/>
                <a:cs typeface="Arial" panose="020B0604020202020204" pitchFamily="34" charset="0"/>
              </a:rPr>
              <a:t> a </a:t>
            </a:r>
            <a:r>
              <a:rPr lang="en-US" dirty="0" err="1">
                <a:solidFill>
                  <a:srgbClr val="002060"/>
                </a:solidFill>
                <a:latin typeface="Arial" panose="020B0604020202020204" pitchFamily="34" charset="0"/>
                <a:cs typeface="Arial" panose="020B0604020202020204" pitchFamily="34" charset="0"/>
              </a:rPr>
              <a:t>fructelor</a:t>
            </a:r>
            <a:r>
              <a:rPr lang="en-US" dirty="0">
                <a:solidFill>
                  <a:srgbClr val="002060"/>
                </a:solidFill>
                <a:latin typeface="Arial" panose="020B0604020202020204" pitchFamily="34" charset="0"/>
                <a:cs typeface="Arial" panose="020B0604020202020204" pitchFamily="34" charset="0"/>
              </a:rPr>
              <a:t> de </a:t>
            </a:r>
            <a:r>
              <a:rPr lang="en-US" dirty="0" err="1">
                <a:solidFill>
                  <a:srgbClr val="002060"/>
                </a:solidFill>
                <a:latin typeface="Arial" panose="020B0604020202020204" pitchFamily="34" charset="0"/>
                <a:cs typeface="Arial" panose="020B0604020202020204" pitchFamily="34" charset="0"/>
              </a:rPr>
              <a:t>pădure</a:t>
            </a:r>
            <a:r>
              <a:rPr lang="en-US" dirty="0">
                <a:solidFill>
                  <a:srgbClr val="002060"/>
                </a:solidFill>
                <a:latin typeface="Arial" panose="020B0604020202020204" pitchFamily="34" charset="0"/>
                <a:cs typeface="Arial" panose="020B0604020202020204" pitchFamily="34" charset="0"/>
              </a:rPr>
              <a:t>, a </a:t>
            </a:r>
            <a:r>
              <a:rPr lang="en-US" dirty="0" err="1">
                <a:solidFill>
                  <a:srgbClr val="002060"/>
                </a:solidFill>
                <a:latin typeface="Arial" panose="020B0604020202020204" pitchFamily="34" charset="0"/>
                <a:cs typeface="Arial" panose="020B0604020202020204" pitchFamily="34" charset="0"/>
              </a:rPr>
              <a:t>ciupercilor</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şi</a:t>
            </a:r>
            <a:r>
              <a:rPr lang="en-US" dirty="0">
                <a:solidFill>
                  <a:srgbClr val="002060"/>
                </a:solidFill>
                <a:latin typeface="Arial" panose="020B0604020202020204" pitchFamily="34" charset="0"/>
                <a:cs typeface="Arial" panose="020B0604020202020204" pitchFamily="34" charset="0"/>
              </a:rPr>
              <a:t>/</a:t>
            </a:r>
            <a:r>
              <a:rPr lang="en-US" dirty="0" err="1">
                <a:solidFill>
                  <a:srgbClr val="002060"/>
                </a:solidFill>
                <a:latin typeface="Arial" panose="020B0604020202020204" pitchFamily="34" charset="0"/>
                <a:cs typeface="Arial" panose="020B0604020202020204" pitchFamily="34" charset="0"/>
              </a:rPr>
              <a:t>sau</a:t>
            </a:r>
            <a:r>
              <a:rPr lang="en-US" dirty="0">
                <a:solidFill>
                  <a:srgbClr val="002060"/>
                </a:solidFill>
                <a:latin typeface="Arial" panose="020B0604020202020204" pitchFamily="34" charset="0"/>
                <a:cs typeface="Arial" panose="020B0604020202020204" pitchFamily="34" charset="0"/>
              </a:rPr>
              <a:t> a </a:t>
            </a:r>
            <a:r>
              <a:rPr lang="en-US" dirty="0" err="1">
                <a:solidFill>
                  <a:srgbClr val="002060"/>
                </a:solidFill>
                <a:latin typeface="Arial" panose="020B0604020202020204" pitchFamily="34" charset="0"/>
                <a:cs typeface="Arial" panose="020B0604020202020204" pitchFamily="34" charset="0"/>
              </a:rPr>
              <a:t>plantelor</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medicinale</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şi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aromatice</a:t>
            </a:r>
            <a:r>
              <a:rPr lang="en-US" dirty="0">
                <a:solidFill>
                  <a:srgbClr val="002060"/>
                </a:solidFill>
                <a:latin typeface="Arial" panose="020B0604020202020204" pitchFamily="34" charset="0"/>
                <a:cs typeface="Arial" panose="020B0604020202020204" pitchFamily="34" charset="0"/>
              </a:rPr>
              <a:t> din flora </a:t>
            </a:r>
            <a:r>
              <a:rPr lang="en-US" dirty="0" err="1">
                <a:solidFill>
                  <a:srgbClr val="002060"/>
                </a:solidFill>
                <a:latin typeface="Arial" panose="020B0604020202020204" pitchFamily="34" charset="0"/>
                <a:cs typeface="Arial" panose="020B0604020202020204" pitchFamily="34" charset="0"/>
              </a:rPr>
              <a:t>spontană</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şi</a:t>
            </a:r>
            <a:r>
              <a:rPr lang="en-US" dirty="0">
                <a:solidFill>
                  <a:srgbClr val="002060"/>
                </a:solidFill>
                <a:latin typeface="Arial" panose="020B0604020202020204" pitchFamily="34" charset="0"/>
                <a:cs typeface="Arial" panose="020B0604020202020204" pitchFamily="34" charset="0"/>
              </a:rPr>
              <a:t>/</a:t>
            </a:r>
            <a:r>
              <a:rPr lang="en-US" dirty="0" err="1">
                <a:solidFill>
                  <a:srgbClr val="002060"/>
                </a:solidFill>
                <a:latin typeface="Arial" panose="020B0604020202020204" pitchFamily="34" charset="0"/>
                <a:cs typeface="Arial" panose="020B0604020202020204" pitchFamily="34" charset="0"/>
              </a:rPr>
              <a:t>sau</a:t>
            </a:r>
            <a:r>
              <a:rPr lang="en-US" dirty="0">
                <a:solidFill>
                  <a:srgbClr val="002060"/>
                </a:solidFill>
                <a:latin typeface="Arial" panose="020B0604020202020204" pitchFamily="34" charset="0"/>
                <a:cs typeface="Arial" panose="020B0604020202020204" pitchFamily="34" charset="0"/>
              </a:rPr>
              <a:t> de </a:t>
            </a:r>
            <a:r>
              <a:rPr lang="en-US" dirty="0" err="1">
                <a:solidFill>
                  <a:srgbClr val="002060"/>
                </a:solidFill>
                <a:latin typeface="Arial" panose="020B0604020202020204" pitchFamily="34" charset="0"/>
                <a:cs typeface="Arial" panose="020B0604020202020204" pitchFamily="34" charset="0"/>
              </a:rPr>
              <a:t>cultură</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în</a:t>
            </a:r>
            <a:r>
              <a:rPr lang="en-US" dirty="0">
                <a:solidFill>
                  <a:srgbClr val="002060"/>
                </a:solidFill>
                <a:latin typeface="Arial" panose="020B0604020202020204" pitchFamily="34" charset="0"/>
                <a:cs typeface="Arial" panose="020B0604020202020204" pitchFamily="34" charset="0"/>
              </a:rPr>
              <a:t> zona </a:t>
            </a:r>
            <a:r>
              <a:rPr lang="en-US" dirty="0" err="1">
                <a:solidFill>
                  <a:srgbClr val="002060"/>
                </a:solidFill>
                <a:latin typeface="Arial" panose="020B0604020202020204" pitchFamily="34" charset="0"/>
                <a:cs typeface="Arial" panose="020B0604020202020204" pitchFamily="34" charset="0"/>
              </a:rPr>
              <a:t>montană</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respectiv</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pentru</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colectarea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sortarea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spălarea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conservarea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prin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uscare</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şi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deshidratare</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congelare</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condiţionarea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şi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depozitarea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în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condiţii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optime</a:t>
            </a:r>
            <a:r>
              <a:rPr lang="en-US" dirty="0">
                <a:solidFill>
                  <a:srgbClr val="002060"/>
                </a:solidFill>
                <a:latin typeface="Arial" panose="020B0604020202020204" pitchFamily="34" charset="0"/>
                <a:cs typeface="Arial" panose="020B0604020202020204" pitchFamily="34" charset="0"/>
              </a:rPr>
              <a:t> a </a:t>
            </a:r>
            <a:r>
              <a:rPr lang="en-US" dirty="0" err="1">
                <a:solidFill>
                  <a:srgbClr val="002060"/>
                </a:solidFill>
                <a:latin typeface="Arial" panose="020B0604020202020204" pitchFamily="34" charset="0"/>
                <a:cs typeface="Arial" panose="020B0604020202020204" pitchFamily="34" charset="0"/>
              </a:rPr>
              <a:t>fructelor</a:t>
            </a:r>
            <a:r>
              <a:rPr lang="en-US" dirty="0">
                <a:solidFill>
                  <a:srgbClr val="002060"/>
                </a:solidFill>
                <a:latin typeface="Arial" panose="020B0604020202020204" pitchFamily="34" charset="0"/>
                <a:cs typeface="Arial" panose="020B0604020202020204" pitchFamily="34" charset="0"/>
              </a:rPr>
              <a:t> de </a:t>
            </a:r>
            <a:r>
              <a:rPr lang="en-US" dirty="0" err="1">
                <a:solidFill>
                  <a:srgbClr val="002060"/>
                </a:solidFill>
                <a:latin typeface="Arial" panose="020B0604020202020204" pitchFamily="34" charset="0"/>
                <a:cs typeface="Arial" panose="020B0604020202020204" pitchFamily="34" charset="0"/>
              </a:rPr>
              <a:t>pădure</a:t>
            </a:r>
            <a:r>
              <a:rPr lang="en-US" dirty="0">
                <a:solidFill>
                  <a:srgbClr val="002060"/>
                </a:solidFill>
                <a:latin typeface="Arial" panose="020B0604020202020204" pitchFamily="34" charset="0"/>
                <a:cs typeface="Arial" panose="020B0604020202020204" pitchFamily="34" charset="0"/>
              </a:rPr>
              <a:t>, a </a:t>
            </a:r>
            <a:r>
              <a:rPr lang="en-US" dirty="0" err="1">
                <a:solidFill>
                  <a:srgbClr val="002060"/>
                </a:solidFill>
                <a:latin typeface="Arial" panose="020B0604020202020204" pitchFamily="34" charset="0"/>
                <a:cs typeface="Arial" panose="020B0604020202020204" pitchFamily="34" charset="0"/>
              </a:rPr>
              <a:t>ciupercilor</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şi</a:t>
            </a:r>
            <a:r>
              <a:rPr lang="en-US" dirty="0">
                <a:solidFill>
                  <a:srgbClr val="002060"/>
                </a:solidFill>
                <a:latin typeface="Arial" panose="020B0604020202020204" pitchFamily="34" charset="0"/>
                <a:cs typeface="Arial" panose="020B0604020202020204" pitchFamily="34" charset="0"/>
              </a:rPr>
              <a:t>/</a:t>
            </a:r>
            <a:r>
              <a:rPr lang="en-US" dirty="0" err="1">
                <a:solidFill>
                  <a:srgbClr val="002060"/>
                </a:solidFill>
                <a:latin typeface="Arial" panose="020B0604020202020204" pitchFamily="34" charset="0"/>
                <a:cs typeface="Arial" panose="020B0604020202020204" pitchFamily="34" charset="0"/>
              </a:rPr>
              <a:t>sau</a:t>
            </a:r>
            <a:r>
              <a:rPr lang="en-US" dirty="0">
                <a:solidFill>
                  <a:srgbClr val="002060"/>
                </a:solidFill>
                <a:latin typeface="Arial" panose="020B0604020202020204" pitchFamily="34" charset="0"/>
                <a:cs typeface="Arial" panose="020B0604020202020204" pitchFamily="34" charset="0"/>
              </a:rPr>
              <a:t> a </a:t>
            </a:r>
            <a:r>
              <a:rPr lang="en-US" dirty="0" err="1">
                <a:solidFill>
                  <a:srgbClr val="002060"/>
                </a:solidFill>
                <a:latin typeface="Arial" panose="020B0604020202020204" pitchFamily="34" charset="0"/>
                <a:cs typeface="Arial" panose="020B0604020202020204" pitchFamily="34" charset="0"/>
              </a:rPr>
              <a:t>plantelor</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medicinale</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şi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aromatice</a:t>
            </a:r>
            <a:r>
              <a:rPr lang="en-US" dirty="0">
                <a:solidFill>
                  <a:srgbClr val="002060"/>
                </a:solidFill>
                <a:latin typeface="Arial" panose="020B0604020202020204" pitchFamily="34" charset="0"/>
                <a:cs typeface="Arial" panose="020B0604020202020204" pitchFamily="34" charset="0"/>
              </a:rPr>
              <a:t> din flora </a:t>
            </a:r>
            <a:r>
              <a:rPr lang="en-US" dirty="0" err="1">
                <a:solidFill>
                  <a:srgbClr val="002060"/>
                </a:solidFill>
                <a:latin typeface="Arial" panose="020B0604020202020204" pitchFamily="34" charset="0"/>
                <a:cs typeface="Arial" panose="020B0604020202020204" pitchFamily="34" charset="0"/>
              </a:rPr>
              <a:t>spontană</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şi</a:t>
            </a:r>
            <a:r>
              <a:rPr lang="en-US" dirty="0">
                <a:solidFill>
                  <a:srgbClr val="002060"/>
                </a:solidFill>
                <a:latin typeface="Arial" panose="020B0604020202020204" pitchFamily="34" charset="0"/>
                <a:cs typeface="Arial" panose="020B0604020202020204" pitchFamily="34" charset="0"/>
              </a:rPr>
              <a:t>/</a:t>
            </a:r>
            <a:r>
              <a:rPr lang="en-US" dirty="0" err="1">
                <a:solidFill>
                  <a:srgbClr val="002060"/>
                </a:solidFill>
                <a:latin typeface="Arial" panose="020B0604020202020204" pitchFamily="34" charset="0"/>
                <a:cs typeface="Arial" panose="020B0604020202020204" pitchFamily="34" charset="0"/>
              </a:rPr>
              <a:t>sau</a:t>
            </a:r>
            <a:r>
              <a:rPr lang="en-US" dirty="0">
                <a:solidFill>
                  <a:srgbClr val="002060"/>
                </a:solidFill>
                <a:latin typeface="Arial" panose="020B0604020202020204" pitchFamily="34" charset="0"/>
                <a:cs typeface="Arial" panose="020B0604020202020204" pitchFamily="34" charset="0"/>
              </a:rPr>
              <a:t> de </a:t>
            </a:r>
            <a:r>
              <a:rPr lang="en-US" dirty="0" err="1">
                <a:solidFill>
                  <a:srgbClr val="002060"/>
                </a:solidFill>
                <a:latin typeface="Arial" panose="020B0604020202020204" pitchFamily="34" charset="0"/>
                <a:cs typeface="Arial" panose="020B0604020202020204" pitchFamily="34" charset="0"/>
              </a:rPr>
              <a:t>cultură</a:t>
            </a:r>
            <a:r>
              <a:rPr lang="en-US" dirty="0">
                <a:solidFill>
                  <a:srgbClr val="002060"/>
                </a:solidFill>
                <a:latin typeface="Arial" panose="020B0604020202020204" pitchFamily="34" charset="0"/>
                <a:cs typeface="Arial" panose="020B0604020202020204" pitchFamily="34" charset="0"/>
              </a:rPr>
              <a:t>, precum </a:t>
            </a:r>
            <a:r>
              <a:rPr lang="en-US" dirty="0" err="1">
                <a:solidFill>
                  <a:srgbClr val="002060"/>
                </a:solidFill>
                <a:latin typeface="Arial" panose="020B0604020202020204" pitchFamily="34" charset="0"/>
                <a:cs typeface="Arial" panose="020B0604020202020204" pitchFamily="34" charset="0"/>
              </a:rPr>
              <a:t>şi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realizarea</a:t>
            </a:r>
            <a:r>
              <a:rPr lang="en-US" dirty="0">
                <a:solidFill>
                  <a:srgbClr val="002060"/>
                </a:solidFill>
                <a:latin typeface="Arial" panose="020B0604020202020204" pitchFamily="34" charset="0"/>
                <a:cs typeface="Arial" panose="020B0604020202020204" pitchFamily="34" charset="0"/>
              </a:rPr>
              <a:t> de </a:t>
            </a:r>
            <a:r>
              <a:rPr lang="en-US" dirty="0" err="1">
                <a:solidFill>
                  <a:srgbClr val="002060"/>
                </a:solidFill>
                <a:latin typeface="Arial" panose="020B0604020202020204" pitchFamily="34" charset="0"/>
                <a:cs typeface="Arial" panose="020B0604020202020204" pitchFamily="34" charset="0"/>
              </a:rPr>
              <a:t>operaţiuni</a:t>
            </a:r>
            <a:r>
              <a:rPr lang="en-US" dirty="0">
                <a:solidFill>
                  <a:srgbClr val="002060"/>
                </a:solidFill>
                <a:latin typeface="Arial" panose="020B0604020202020204" pitchFamily="34" charset="0"/>
                <a:cs typeface="Arial" panose="020B0604020202020204" pitchFamily="34" charset="0"/>
              </a:rPr>
              <a:t> de </a:t>
            </a:r>
            <a:r>
              <a:rPr lang="en-US" dirty="0" err="1">
                <a:solidFill>
                  <a:srgbClr val="002060"/>
                </a:solidFill>
                <a:latin typeface="Arial" panose="020B0604020202020204" pitchFamily="34" charset="0"/>
                <a:cs typeface="Arial" panose="020B0604020202020204" pitchFamily="34" charset="0"/>
              </a:rPr>
              <a:t>prelucrare</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primară</a:t>
            </a:r>
            <a:r>
              <a:rPr lang="en-US" dirty="0">
                <a:solidFill>
                  <a:srgbClr val="002060"/>
                </a:solidFill>
                <a:latin typeface="Arial" panose="020B0604020202020204" pitchFamily="34" charset="0"/>
                <a:cs typeface="Arial" panose="020B0604020202020204" pitchFamily="34" charset="0"/>
              </a:rPr>
              <a:t> a </a:t>
            </a:r>
            <a:r>
              <a:rPr lang="en-US" dirty="0" err="1">
                <a:solidFill>
                  <a:srgbClr val="002060"/>
                </a:solidFill>
                <a:latin typeface="Arial" panose="020B0604020202020204" pitchFamily="34" charset="0"/>
                <a:cs typeface="Arial" panose="020B0604020202020204" pitchFamily="34" charset="0"/>
              </a:rPr>
              <a:t>acestora</a:t>
            </a:r>
            <a:r>
              <a:rPr lang="en-US" dirty="0">
                <a:solidFill>
                  <a:srgbClr val="00206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Valoarea</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maximă</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eligibilă</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fără</a:t>
            </a:r>
            <a:r>
              <a:rPr lang="en-US" b="1" dirty="0">
                <a:solidFill>
                  <a:srgbClr val="C00000"/>
                </a:solidFill>
                <a:latin typeface="Arial" panose="020B0604020202020204" pitchFamily="34" charset="0"/>
                <a:cs typeface="Arial" panose="020B0604020202020204" pitchFamily="34" charset="0"/>
              </a:rPr>
              <a:t> TVA, </a:t>
            </a:r>
            <a:r>
              <a:rPr lang="en-US" b="1" dirty="0" err="1">
                <a:solidFill>
                  <a:srgbClr val="C00000"/>
                </a:solidFill>
                <a:latin typeface="Arial" panose="020B0604020202020204" pitchFamily="34" charset="0"/>
                <a:cs typeface="Arial" panose="020B0604020202020204" pitchFamily="34" charset="0"/>
              </a:rPr>
              <a:t>permisă</a:t>
            </a:r>
            <a:r>
              <a:rPr lang="en-US" b="1" dirty="0">
                <a:solidFill>
                  <a:srgbClr val="C00000"/>
                </a:solidFill>
                <a:latin typeface="Arial" panose="020B0604020202020204" pitchFamily="34" charset="0"/>
                <a:cs typeface="Arial" panose="020B0604020202020204" pitchFamily="34" charset="0"/>
              </a:rPr>
              <a:t> pe </a:t>
            </a:r>
            <a:r>
              <a:rPr lang="en-US" b="1" dirty="0" err="1">
                <a:solidFill>
                  <a:srgbClr val="C00000"/>
                </a:solidFill>
                <a:latin typeface="Arial" panose="020B0604020202020204" pitchFamily="34" charset="0"/>
                <a:cs typeface="Arial" panose="020B0604020202020204" pitchFamily="34" charset="0"/>
              </a:rPr>
              <a:t>acest</a:t>
            </a:r>
            <a:r>
              <a:rPr lang="en-US" b="1" dirty="0">
                <a:solidFill>
                  <a:srgbClr val="C00000"/>
                </a:solidFill>
                <a:latin typeface="Arial" panose="020B0604020202020204" pitchFamily="34" charset="0"/>
                <a:cs typeface="Arial" panose="020B0604020202020204" pitchFamily="34" charset="0"/>
              </a:rPr>
              <a:t> tip de </a:t>
            </a:r>
            <a:r>
              <a:rPr lang="en-US" b="1" dirty="0" err="1">
                <a:solidFill>
                  <a:srgbClr val="C00000"/>
                </a:solidFill>
                <a:latin typeface="Arial" panose="020B0604020202020204" pitchFamily="34" charset="0"/>
                <a:cs typeface="Arial" panose="020B0604020202020204" pitchFamily="34" charset="0"/>
              </a:rPr>
              <a:t>investiție</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este</a:t>
            </a:r>
            <a:r>
              <a:rPr lang="en-US" b="1" dirty="0">
                <a:solidFill>
                  <a:srgbClr val="C00000"/>
                </a:solidFill>
                <a:latin typeface="Arial" panose="020B0604020202020204" pitchFamily="34" charset="0"/>
                <a:cs typeface="Arial" panose="020B0604020202020204" pitchFamily="34" charset="0"/>
              </a:rPr>
              <a:t> de 800.000 lei. </a:t>
            </a:r>
          </a:p>
        </p:txBody>
      </p:sp>
      <p:sp>
        <p:nvSpPr>
          <p:cNvPr id="16" name="Dreptunghi 15">
            <a:extLst>
              <a:ext uri="{FF2B5EF4-FFF2-40B4-BE49-F238E27FC236}">
                <a16:creationId xmlns:a16="http://schemas.microsoft.com/office/drawing/2014/main" id="{45F53379-C44F-4719-837C-3CA5D3049638}"/>
              </a:ext>
            </a:extLst>
          </p:cNvPr>
          <p:cNvSpPr/>
          <p:nvPr/>
        </p:nvSpPr>
        <p:spPr>
          <a:xfrm>
            <a:off x="477954" y="3685773"/>
            <a:ext cx="2452408" cy="39638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b="1" dirty="0">
                <a:solidFill>
                  <a:srgbClr val="002060"/>
                </a:solidFill>
                <a:latin typeface="Arial" panose="020B0604020202020204" pitchFamily="34" charset="0"/>
                <a:cs typeface="Arial" panose="020B0604020202020204" pitchFamily="34" charset="0"/>
              </a:rPr>
              <a:t>CHELTUIELI ELIGIBILE</a:t>
            </a:r>
            <a:endParaRPr lang="en-US" sz="1600" b="1" dirty="0">
              <a:solidFill>
                <a:srgbClr val="002060"/>
              </a:solidFill>
              <a:latin typeface="Arial" panose="020B0604020202020204" pitchFamily="34" charset="0"/>
              <a:cs typeface="Arial" panose="020B0604020202020204" pitchFamily="34" charset="0"/>
            </a:endParaRPr>
          </a:p>
        </p:txBody>
      </p:sp>
      <p:sp>
        <p:nvSpPr>
          <p:cNvPr id="3" name="Dreptunghi 2">
            <a:extLst>
              <a:ext uri="{FF2B5EF4-FFF2-40B4-BE49-F238E27FC236}">
                <a16:creationId xmlns:a16="http://schemas.microsoft.com/office/drawing/2014/main" id="{D00B691B-31C8-4D00-B97E-82E41EEAAF3F}"/>
              </a:ext>
            </a:extLst>
          </p:cNvPr>
          <p:cNvSpPr/>
          <p:nvPr/>
        </p:nvSpPr>
        <p:spPr>
          <a:xfrm>
            <a:off x="477670" y="1469781"/>
            <a:ext cx="2317286" cy="39638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b="1" dirty="0">
                <a:solidFill>
                  <a:srgbClr val="002060"/>
                </a:solidFill>
                <a:latin typeface="Arial" panose="020B0604020202020204" pitchFamily="34" charset="0"/>
                <a:cs typeface="Arial" panose="020B0604020202020204" pitchFamily="34" charset="0"/>
              </a:rPr>
              <a:t>TIPURI DE INVESTIȚII</a:t>
            </a:r>
            <a:endParaRPr lang="en-US"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9305149"/>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4BE8AC2E-7413-41DE-AB43-39BF258A1D26}"/>
              </a:ext>
            </a:extLst>
          </p:cNvPr>
          <p:cNvSpPr/>
          <p:nvPr/>
        </p:nvSpPr>
        <p:spPr>
          <a:xfrm>
            <a:off x="569843" y="954157"/>
            <a:ext cx="11211340" cy="6001643"/>
          </a:xfrm>
          <a:prstGeom prst="rect">
            <a:avLst/>
          </a:prstGeom>
        </p:spPr>
        <p:txBody>
          <a:bodyPr wrap="square">
            <a:spAutoFit/>
          </a:bodyPr>
          <a:lstStyle/>
          <a:p>
            <a:r>
              <a:rPr lang="ro-RO" sz="2400" b="1" dirty="0">
                <a:solidFill>
                  <a:srgbClr val="C00000"/>
                </a:solidFill>
                <a:latin typeface="Arial" panose="020B0604020202020204" pitchFamily="34" charset="0"/>
                <a:cs typeface="Arial" panose="020B0604020202020204" pitchFamily="34" charset="0"/>
              </a:rPr>
              <a:t>MODUL DE FINANȚARE ȘI ACCESARE A PROGRAMULUI DE INVESTIȚII</a:t>
            </a:r>
          </a:p>
          <a:p>
            <a:endParaRPr lang="ro-RO" sz="2400" b="1" dirty="0">
              <a:solidFill>
                <a:srgbClr val="C00000"/>
              </a:solidFill>
              <a:latin typeface="Arial" panose="020B0604020202020204" pitchFamily="34" charset="0"/>
              <a:cs typeface="Arial" panose="020B0604020202020204" pitchFamily="34" charset="0"/>
            </a:endParaRPr>
          </a:p>
          <a:p>
            <a:r>
              <a:rPr lang="ro-RO" b="1" dirty="0"/>
              <a:t>(</a:t>
            </a:r>
            <a:r>
              <a:rPr lang="ro-RO" sz="2400" b="1" dirty="0">
                <a:solidFill>
                  <a:srgbClr val="0070C0"/>
                </a:solidFill>
              </a:rPr>
              <a:t>1)</a:t>
            </a:r>
            <a:r>
              <a:rPr lang="ro-RO" sz="2400" dirty="0">
                <a:solidFill>
                  <a:srgbClr val="0070C0"/>
                </a:solidFill>
              </a:rPr>
              <a:t> Se instituie o schemă de finanțare prin care beneficiarii Programului primesc maximum 40% din valoarea cheltuielilor eligibile ale investiției.</a:t>
            </a:r>
          </a:p>
          <a:p>
            <a:r>
              <a:rPr lang="ro-RO" sz="2400" b="1" dirty="0">
                <a:solidFill>
                  <a:srgbClr val="0070C0"/>
                </a:solidFill>
              </a:rPr>
              <a:t>(2)</a:t>
            </a:r>
            <a:r>
              <a:rPr lang="ro-RO" sz="2400" dirty="0">
                <a:solidFill>
                  <a:srgbClr val="0070C0"/>
                </a:solidFill>
              </a:rPr>
              <a:t> Intensitatea sprijinului financiar poate fi majorată cu 20 de puncte procentuale, cu condiția ca ajutorul de stat maxim combinat să nu depășească 90 de puncte procentuale din valoarea cheltuielilor eligibile ale investiției pentru:</a:t>
            </a:r>
          </a:p>
          <a:p>
            <a:r>
              <a:rPr lang="ro-RO" sz="2400" b="1" dirty="0">
                <a:solidFill>
                  <a:srgbClr val="0070C0"/>
                </a:solidFill>
              </a:rPr>
              <a:t>a)</a:t>
            </a:r>
            <a:r>
              <a:rPr lang="ro-RO" sz="2400" dirty="0">
                <a:solidFill>
                  <a:srgbClr val="0070C0"/>
                </a:solidFill>
              </a:rPr>
              <a:t> tinerii fermieri sau fermierii care s-au instalat în cei 5 ani anteriori datei de depunere a cererii de înscriere în Program;</a:t>
            </a:r>
          </a:p>
          <a:p>
            <a:r>
              <a:rPr lang="ro-RO" sz="2400" b="1" dirty="0">
                <a:solidFill>
                  <a:srgbClr val="0070C0"/>
                </a:solidFill>
              </a:rPr>
              <a:t>b)</a:t>
            </a:r>
            <a:r>
              <a:rPr lang="ro-RO" sz="2400" dirty="0">
                <a:solidFill>
                  <a:srgbClr val="0070C0"/>
                </a:solidFill>
              </a:rPr>
              <a:t> investițiile care se realizează în zone care se confruntă cu constrângeri naturale sau cu alte constrângeri specifice;</a:t>
            </a:r>
          </a:p>
          <a:p>
            <a:r>
              <a:rPr lang="ro-RO" sz="2400" b="1" dirty="0">
                <a:solidFill>
                  <a:srgbClr val="0070C0"/>
                </a:solidFill>
              </a:rPr>
              <a:t>c)</a:t>
            </a:r>
            <a:r>
              <a:rPr lang="ro-RO" sz="2400" dirty="0">
                <a:solidFill>
                  <a:srgbClr val="0070C0"/>
                </a:solidFill>
              </a:rPr>
              <a:t> cooperativele constituite în conformitate cu prevederile Legii </a:t>
            </a:r>
            <a:r>
              <a:rPr lang="ro-RO" sz="2400" dirty="0">
                <a:solidFill>
                  <a:srgbClr val="0070C0"/>
                </a:solidFill>
                <a:hlinkClick r:id="rId2">
                  <a:extLst>
                    <a:ext uri="{A12FA001-AC4F-418D-AE19-62706E023703}">
                      <ahyp:hlinkClr xmlns:ahyp="http://schemas.microsoft.com/office/drawing/2018/hyperlinkcolor" val="tx"/>
                    </a:ext>
                  </a:extLst>
                </a:hlinkClick>
              </a:rPr>
              <a:t>nr. 566/2004</a:t>
            </a:r>
            <a:r>
              <a:rPr lang="ro-RO" sz="2400" dirty="0">
                <a:solidFill>
                  <a:srgbClr val="0070C0"/>
                </a:solidFill>
              </a:rPr>
              <a:t>, cu modificările și completările ulterioare.</a:t>
            </a:r>
          </a:p>
          <a:p>
            <a:r>
              <a:rPr lang="ro-RO" sz="2400" b="1" dirty="0">
                <a:solidFill>
                  <a:srgbClr val="0070C0"/>
                </a:solidFill>
              </a:rPr>
              <a:t>(3)</a:t>
            </a:r>
            <a:r>
              <a:rPr lang="ro-RO" sz="2400" dirty="0">
                <a:solidFill>
                  <a:srgbClr val="0070C0"/>
                </a:solidFill>
              </a:rPr>
              <a:t> Finanțarea prevăzută la </a:t>
            </a:r>
            <a:r>
              <a:rPr lang="ro-RO" sz="2400" dirty="0">
                <a:solidFill>
                  <a:srgbClr val="0070C0"/>
                </a:solidFill>
                <a:hlinkClick r:id="rId3">
                  <a:extLst>
                    <a:ext uri="{A12FA001-AC4F-418D-AE19-62706E023703}">
                      <ahyp:hlinkClr xmlns:ahyp="http://schemas.microsoft.com/office/drawing/2018/hyperlinkcolor" val="tx"/>
                    </a:ext>
                  </a:extLst>
                </a:hlinkClick>
              </a:rPr>
              <a:t>alin. (1)</a:t>
            </a:r>
            <a:r>
              <a:rPr lang="ro-RO" sz="2400" dirty="0">
                <a:solidFill>
                  <a:srgbClr val="0070C0"/>
                </a:solidFill>
              </a:rPr>
              <a:t> și </a:t>
            </a:r>
            <a:r>
              <a:rPr lang="ro-RO" sz="2400" dirty="0">
                <a:solidFill>
                  <a:srgbClr val="0070C0"/>
                </a:solidFill>
                <a:hlinkClick r:id="rId4">
                  <a:extLst>
                    <a:ext uri="{A12FA001-AC4F-418D-AE19-62706E023703}">
                      <ahyp:hlinkClr xmlns:ahyp="http://schemas.microsoft.com/office/drawing/2018/hyperlinkcolor" val="tx"/>
                    </a:ext>
                  </a:extLst>
                </a:hlinkClick>
              </a:rPr>
              <a:t>(2)</a:t>
            </a:r>
            <a:r>
              <a:rPr lang="ro-RO" sz="2400" dirty="0">
                <a:solidFill>
                  <a:srgbClr val="0070C0"/>
                </a:solidFill>
              </a:rPr>
              <a:t> se acordă o singură dată pentru un beneficiar și pentru un singur obiectiv dezvoltat prin Program.</a:t>
            </a:r>
          </a:p>
          <a:p>
            <a:endParaRPr lang="ro-RO" sz="2400" dirty="0">
              <a:solidFill>
                <a:srgbClr val="C00000"/>
              </a:solidFill>
            </a:endParaRPr>
          </a:p>
        </p:txBody>
      </p:sp>
    </p:spTree>
    <p:extLst>
      <p:ext uri="{BB962C8B-B14F-4D97-AF65-F5344CB8AC3E}">
        <p14:creationId xmlns:p14="http://schemas.microsoft.com/office/powerpoint/2010/main" val="2749307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EB9CA6F1-E02F-4D4F-9385-3B1A23B3A3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0228" cy="6858000"/>
          </a:xfrm>
          <a:prstGeom prst="rect">
            <a:avLst/>
          </a:prstGeom>
          <a:effectLst>
            <a:softEdge rad="508000"/>
          </a:effectLst>
        </p:spPr>
      </p:pic>
      <p:pic>
        <p:nvPicPr>
          <p:cNvPr id="5" name="Imagine 4">
            <a:extLst>
              <a:ext uri="{FF2B5EF4-FFF2-40B4-BE49-F238E27FC236}">
                <a16:creationId xmlns:a16="http://schemas.microsoft.com/office/drawing/2014/main" id="{83AA8BF7-1C87-4DD6-B7E1-4EC7BD72C7E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55290" y="3429000"/>
            <a:ext cx="5295900" cy="3530600"/>
          </a:xfrm>
          <a:prstGeom prst="rect">
            <a:avLst/>
          </a:prstGeom>
          <a:effectLst>
            <a:softEdge rad="914400"/>
          </a:effectLst>
        </p:spPr>
      </p:pic>
      <p:sp>
        <p:nvSpPr>
          <p:cNvPr id="4" name="Dreptunghi 3">
            <a:extLst>
              <a:ext uri="{FF2B5EF4-FFF2-40B4-BE49-F238E27FC236}">
                <a16:creationId xmlns:a16="http://schemas.microsoft.com/office/drawing/2014/main" id="{C03F3DDA-CEEF-4DC8-9021-C467FB2E66FD}"/>
              </a:ext>
            </a:extLst>
          </p:cNvPr>
          <p:cNvSpPr/>
          <p:nvPr/>
        </p:nvSpPr>
        <p:spPr>
          <a:xfrm>
            <a:off x="5226504" y="5362575"/>
            <a:ext cx="6781800" cy="981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3000" b="1" dirty="0">
                <a:solidFill>
                  <a:schemeClr val="bg1"/>
                </a:solidFill>
                <a:latin typeface="Bookman Old Style" panose="02050604050505020204" pitchFamily="18" charset="0"/>
                <a:cs typeface="Arial" panose="020B0604020202020204" pitchFamily="34" charset="0"/>
              </a:rPr>
              <a:t>Vă mulțumesc pentru atenție!</a:t>
            </a:r>
            <a:endParaRPr lang="en-US" sz="3000" b="1" dirty="0">
              <a:solidFill>
                <a:schemeClr val="bg1"/>
              </a:solidFill>
              <a:latin typeface="Bookman Old Style" panose="02050604050505020204" pitchFamily="18" charset="0"/>
              <a:cs typeface="Arial" panose="020B0604020202020204" pitchFamily="34" charset="0"/>
            </a:endParaRPr>
          </a:p>
        </p:txBody>
      </p:sp>
    </p:spTree>
    <p:extLst>
      <p:ext uri="{BB962C8B-B14F-4D97-AF65-F5344CB8AC3E}">
        <p14:creationId xmlns:p14="http://schemas.microsoft.com/office/powerpoint/2010/main" val="1913979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reptunghi 1">
            <a:extLst>
              <a:ext uri="{FF2B5EF4-FFF2-40B4-BE49-F238E27FC236}">
                <a16:creationId xmlns:a16="http://schemas.microsoft.com/office/drawing/2014/main" id="{92DEF6DE-7273-445C-882D-A00A7998234E}"/>
              </a:ext>
            </a:extLst>
          </p:cNvPr>
          <p:cNvSpPr/>
          <p:nvPr/>
        </p:nvSpPr>
        <p:spPr>
          <a:xfrm>
            <a:off x="894332" y="825157"/>
            <a:ext cx="11113027" cy="582085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338" marR="0" lvl="0" indent="-217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o-RO"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287338" marR="0" lvl="0" indent="-217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o-RO" dirty="0">
              <a:solidFill>
                <a:srgbClr val="002060"/>
              </a:solidFill>
              <a:latin typeface="Arial" panose="020B0604020202020204" pitchFamily="34" charset="0"/>
              <a:cs typeface="Arial" panose="020B0604020202020204" pitchFamily="34" charset="0"/>
            </a:endParaRPr>
          </a:p>
          <a:p>
            <a:pPr marL="287338" marR="0" lvl="0" indent="-217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o-RO"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Prezența pe piață a produselor montane certificare de înaltă calitate;</a:t>
            </a:r>
          </a:p>
          <a:p>
            <a:pPr marL="287338" marR="0" lvl="0" indent="-217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o-RO"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Locuri de muncă;</a:t>
            </a:r>
          </a:p>
          <a:p>
            <a:pPr marL="287338" marR="0" lvl="0" indent="-217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o-RO"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Venituri suplimentare, creșterea nivelului de bunăstare;</a:t>
            </a:r>
          </a:p>
          <a:p>
            <a:pPr marL="287338" marR="0" lvl="0" indent="-217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o-RO"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Dezvoltarea unor parteneriate public private (administrații - ONG-uri) cu scopul valorificării potențialului local;</a:t>
            </a:r>
          </a:p>
          <a:p>
            <a:pPr marL="287338" marR="0" lvl="0" indent="-217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o-RO"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Valorificarea pe plan local, național a produselor tradiționale, agricole, ecologice;</a:t>
            </a:r>
          </a:p>
          <a:p>
            <a:pPr marL="287338" marR="0" lvl="0" indent="-217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o-RO"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Dotarea și modernizarea fermelor micilor producători agricoli; </a:t>
            </a:r>
          </a:p>
          <a:p>
            <a:pPr marL="287338" marR="0" lvl="0" indent="-217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o-RO"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Posibilitatea accesării programelor de formare profesională pentru fermieri și în domeniile agricole și non-agricole;</a:t>
            </a:r>
          </a:p>
          <a:p>
            <a:pPr marL="287338" marR="0" lvl="0" indent="-217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o-RO"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Reîntinerirea conducătorilor exploatațiilor agricole;</a:t>
            </a:r>
          </a:p>
          <a:p>
            <a:pPr marL="287338" marR="0" lvl="0" indent="-217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o-RO"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Posibilitatea exportării produselor </a:t>
            </a:r>
            <a:r>
              <a:rPr kumimoji="0" lang="ro-RO" b="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agro</a:t>
            </a:r>
            <a:r>
              <a:rPr kumimoji="0" lang="ro-RO"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 alimentare ecologice, tradiționale pe piața comunitară;</a:t>
            </a:r>
          </a:p>
          <a:p>
            <a:pPr marL="287338" marR="0" lvl="0" indent="-217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o-RO"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Constituirea sau dezvoltarea formelor asociative indiferent de domeniu în vederea creșterii competitivității economice a teritoriului, creșterii calității vieții și creșterea ratei de retenție a tinerilor în cadrul teritoriului;</a:t>
            </a:r>
          </a:p>
          <a:p>
            <a:pPr marL="287338" marR="0" lvl="0" indent="-217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o-RO"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Creșterea sectorului IMM în special pe partea de agricultură, industrie și turism concomitent cu crearea de noi locuri de muncă.</a:t>
            </a:r>
          </a:p>
        </p:txBody>
      </p:sp>
      <p:sp>
        <p:nvSpPr>
          <p:cNvPr id="5" name="Dreptunghi 2">
            <a:extLst>
              <a:ext uri="{FF2B5EF4-FFF2-40B4-BE49-F238E27FC236}">
                <a16:creationId xmlns:a16="http://schemas.microsoft.com/office/drawing/2014/main" id="{A664962B-9975-4F66-A127-FB554F6421C9}"/>
              </a:ext>
            </a:extLst>
          </p:cNvPr>
          <p:cNvSpPr/>
          <p:nvPr/>
        </p:nvSpPr>
        <p:spPr>
          <a:xfrm>
            <a:off x="184642" y="825175"/>
            <a:ext cx="697990" cy="582047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IMPLEMENTAREA </a:t>
            </a:r>
            <a:r>
              <a:rPr kumimoji="0" lang="ro-RO"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PROGRAM</a:t>
            </a:r>
            <a:r>
              <a:rPr kumimoji="0" lang="en-US"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ULUI</a:t>
            </a:r>
            <a:r>
              <a:rPr kumimoji="0" lang="ro-RO"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pt-BR"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DE ÎNCURAJARE A INVESTIŢIILOR DIN ZONA MONTANĂ</a:t>
            </a:r>
            <a:endParaRPr kumimoji="0" lang="en-US"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6" name="Dreptunghi 29">
            <a:extLst>
              <a:ext uri="{FF2B5EF4-FFF2-40B4-BE49-F238E27FC236}">
                <a16:creationId xmlns:a16="http://schemas.microsoft.com/office/drawing/2014/main" id="{A035AFDB-52D5-4785-A06D-94A015058A7B}"/>
              </a:ext>
            </a:extLst>
          </p:cNvPr>
          <p:cNvSpPr/>
          <p:nvPr/>
        </p:nvSpPr>
        <p:spPr>
          <a:xfrm>
            <a:off x="940046" y="846400"/>
            <a:ext cx="11121534" cy="646331"/>
          </a:xfrm>
          <a:prstGeom prst="rect">
            <a:avLst/>
          </a:prstGeom>
        </p:spPr>
        <p:txBody>
          <a:bodyPr wrap="square">
            <a:spAutoFit/>
          </a:bodyPr>
          <a:lstStyle/>
          <a:p>
            <a:pPr lvl="0" algn="ctr">
              <a:defRPr/>
            </a:pPr>
            <a:r>
              <a:rPr lang="pt-BR" b="1" dirty="0">
                <a:solidFill>
                  <a:schemeClr val="bg1"/>
                </a:solidFill>
                <a:latin typeface="Arial" panose="020B0604020202020204" pitchFamily="34" charset="0"/>
                <a:cs typeface="Arial" panose="020B0604020202020204" pitchFamily="34" charset="0"/>
              </a:rPr>
              <a:t>PROGRAMUL DE ÎNCURAJARE A INVESTIŢIILOR DIN ZONA MONTANĂ</a:t>
            </a:r>
            <a:endParaRPr lang="ro-RO" b="1" dirty="0">
              <a:solidFill>
                <a:schemeClr val="bg1"/>
              </a:solidFill>
              <a:latin typeface="Arial" panose="020B0604020202020204" pitchFamily="34" charset="0"/>
              <a:cs typeface="Arial" panose="020B0604020202020204" pitchFamily="34" charset="0"/>
            </a:endParaRPr>
          </a:p>
          <a:p>
            <a:pPr algn="ctr">
              <a:defRPr/>
            </a:pPr>
            <a:r>
              <a:rPr lang="ro-RO" b="1" dirty="0">
                <a:solidFill>
                  <a:schemeClr val="bg1"/>
                </a:solidFill>
                <a:latin typeface="Arial" panose="020B0604020202020204" pitchFamily="34" charset="0"/>
                <a:cs typeface="Arial" panose="020B0604020202020204" pitchFamily="34" charset="0"/>
              </a:rPr>
              <a:t>IMPACT ECONOMIC ȘI SOCIAL</a:t>
            </a:r>
          </a:p>
        </p:txBody>
      </p:sp>
      <p:pic>
        <p:nvPicPr>
          <p:cNvPr id="7" name="Picture 2" descr="logoANZM-2019">
            <a:extLst>
              <a:ext uri="{FF2B5EF4-FFF2-40B4-BE49-F238E27FC236}">
                <a16:creationId xmlns:a16="http://schemas.microsoft.com/office/drawing/2014/main" id="{DCC772DC-821C-406A-8F31-4F3E7EAA372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500593" y="173286"/>
            <a:ext cx="487707" cy="398700"/>
          </a:xfrm>
          <a:prstGeom prst="rect">
            <a:avLst/>
          </a:prstGeom>
          <a:noFill/>
          <a:extLst>
            <a:ext uri="{909E8E84-426E-40DD-AFC4-6F175D3DCCD1}">
              <a14:hiddenFill xmlns:a14="http://schemas.microsoft.com/office/drawing/2010/main">
                <a:solidFill>
                  <a:srgbClr val="FFFFFF"/>
                </a:solidFill>
              </a14:hiddenFill>
            </a:ext>
          </a:extLst>
        </p:spPr>
      </p:pic>
      <p:sp>
        <p:nvSpPr>
          <p:cNvPr id="8" name="Dreptunghi 54">
            <a:extLst>
              <a:ext uri="{FF2B5EF4-FFF2-40B4-BE49-F238E27FC236}">
                <a16:creationId xmlns:a16="http://schemas.microsoft.com/office/drawing/2014/main" id="{BACC294A-F9A1-4D27-8862-CFC914E079BB}"/>
              </a:ext>
            </a:extLst>
          </p:cNvPr>
          <p:cNvSpPr/>
          <p:nvPr/>
        </p:nvSpPr>
        <p:spPr>
          <a:xfrm>
            <a:off x="73152" y="82296"/>
            <a:ext cx="12042648" cy="6693408"/>
          </a:xfrm>
          <a:prstGeom prst="rect">
            <a:avLst/>
          </a:prstGeom>
          <a:noFill/>
          <a:ln w="38100"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reptunghi 55">
            <a:extLst>
              <a:ext uri="{FF2B5EF4-FFF2-40B4-BE49-F238E27FC236}">
                <a16:creationId xmlns:a16="http://schemas.microsoft.com/office/drawing/2014/main" id="{004FA641-9B06-4AC7-85CE-FB247704149D}"/>
              </a:ext>
            </a:extLst>
          </p:cNvPr>
          <p:cNvSpPr/>
          <p:nvPr/>
        </p:nvSpPr>
        <p:spPr>
          <a:xfrm>
            <a:off x="8067007" y="133858"/>
            <a:ext cx="3939063"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reptunghi 56">
            <a:extLst>
              <a:ext uri="{FF2B5EF4-FFF2-40B4-BE49-F238E27FC236}">
                <a16:creationId xmlns:a16="http://schemas.microsoft.com/office/drawing/2014/main" id="{7F621322-961A-49E9-A526-4DD025DF4B49}"/>
              </a:ext>
            </a:extLst>
          </p:cNvPr>
          <p:cNvSpPr/>
          <p:nvPr/>
        </p:nvSpPr>
        <p:spPr>
          <a:xfrm>
            <a:off x="4231671" y="126143"/>
            <a:ext cx="3725609"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reptunghi 57">
            <a:extLst>
              <a:ext uri="{FF2B5EF4-FFF2-40B4-BE49-F238E27FC236}">
                <a16:creationId xmlns:a16="http://schemas.microsoft.com/office/drawing/2014/main" id="{A1CFE7E4-BEAB-4BF3-A82D-70A07AA39687}"/>
              </a:ext>
            </a:extLst>
          </p:cNvPr>
          <p:cNvSpPr/>
          <p:nvPr/>
        </p:nvSpPr>
        <p:spPr>
          <a:xfrm>
            <a:off x="182880" y="129953"/>
            <a:ext cx="3939064" cy="4571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Imagine 58">
            <a:extLst>
              <a:ext uri="{FF2B5EF4-FFF2-40B4-BE49-F238E27FC236}">
                <a16:creationId xmlns:a16="http://schemas.microsoft.com/office/drawing/2014/main" id="{56331D3E-D1CF-4C1B-8087-0F92673EA93E}"/>
              </a:ext>
            </a:extLst>
          </p:cNvPr>
          <p:cNvPicPr/>
          <p:nvPr/>
        </p:nvPicPr>
        <p:blipFill>
          <a:blip r:embed="rId3" cstate="hqprint">
            <a:extLst>
              <a:ext uri="{28A0092B-C50C-407E-A947-70E740481C1C}">
                <a14:useLocalDpi xmlns:a14="http://schemas.microsoft.com/office/drawing/2010/main" val="0"/>
              </a:ext>
            </a:extLst>
          </a:blip>
          <a:stretch>
            <a:fillRect/>
          </a:stretch>
        </p:blipFill>
        <p:spPr>
          <a:xfrm>
            <a:off x="10906813" y="194565"/>
            <a:ext cx="1172412" cy="484974"/>
          </a:xfrm>
          <a:prstGeom prst="rect">
            <a:avLst/>
          </a:prstGeom>
        </p:spPr>
      </p:pic>
      <p:sp>
        <p:nvSpPr>
          <p:cNvPr id="13" name="Casetă text 6">
            <a:extLst>
              <a:ext uri="{FF2B5EF4-FFF2-40B4-BE49-F238E27FC236}">
                <a16:creationId xmlns:a16="http://schemas.microsoft.com/office/drawing/2014/main" id="{2F765E36-B70A-40EB-9559-9D13EC2E14D9}"/>
              </a:ext>
            </a:extLst>
          </p:cNvPr>
          <p:cNvSpPr txBox="1"/>
          <p:nvPr/>
        </p:nvSpPr>
        <p:spPr>
          <a:xfrm>
            <a:off x="510893" y="211417"/>
            <a:ext cx="2064110" cy="4681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pPr>
            <a:r>
              <a:rPr lang="fr-FR" sz="700" dirty="0">
                <a:solidFill>
                  <a:srgbClr val="002060"/>
                </a:solidFill>
                <a:effectLst/>
                <a:latin typeface="Trajan Pro"/>
                <a:ea typeface="Calibri" panose="020F0502020204030204" pitchFamily="34" charset="0"/>
                <a:cs typeface="Times New Roman" panose="02020603050405020304" pitchFamily="18" charset="0"/>
              </a:rPr>
              <a:t>MINISTERUL AGRICULTURII </a:t>
            </a:r>
            <a:r>
              <a:rPr lang="ro-RO" sz="700" dirty="0">
                <a:solidFill>
                  <a:srgbClr val="002060"/>
                </a:solidFill>
                <a:effectLst/>
                <a:latin typeface="Trajan Pro"/>
                <a:ea typeface="Calibri" panose="020F0502020204030204" pitchFamily="34" charset="0"/>
                <a:cs typeface="Times New Roman" panose="02020603050405020304" pitchFamily="18" charset="0"/>
              </a:rPr>
              <a:t>ȘI </a:t>
            </a:r>
          </a:p>
          <a:p>
            <a:pPr marL="0" marR="0">
              <a:lnSpc>
                <a:spcPct val="107000"/>
              </a:lnSpc>
              <a:spcBef>
                <a:spcPts val="0"/>
              </a:spcBef>
            </a:pPr>
            <a:r>
              <a:rPr lang="ro-RO" sz="700" dirty="0">
                <a:solidFill>
                  <a:srgbClr val="002060"/>
                </a:solidFill>
                <a:effectLst/>
                <a:latin typeface="Trajan Pro"/>
                <a:ea typeface="Calibri" panose="020F0502020204030204" pitchFamily="34" charset="0"/>
                <a:cs typeface="Times New Roman" panose="02020603050405020304" pitchFamily="18" charset="0"/>
              </a:rPr>
              <a:t>DEZVOLTĂRII RURALE</a:t>
            </a:r>
            <a:endParaRPr lang="en-US" sz="7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700" b="1" dirty="0">
                <a:solidFill>
                  <a:srgbClr val="002060"/>
                </a:solidFill>
                <a:effectLst/>
                <a:latin typeface="Trajan Pro"/>
                <a:ea typeface="Calibri" panose="020F0502020204030204" pitchFamily="34" charset="0"/>
                <a:cs typeface="Times New Roman" panose="02020603050405020304" pitchFamily="18" charset="0"/>
              </a:rPr>
              <a:t>AGENȚIA NAȚIONALĂ A ZONEI MONTANE</a:t>
            </a:r>
            <a:endParaRPr lang="en-US" sz="7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ine 60">
            <a:extLst>
              <a:ext uri="{FF2B5EF4-FFF2-40B4-BE49-F238E27FC236}">
                <a16:creationId xmlns:a16="http://schemas.microsoft.com/office/drawing/2014/main" id="{6202675E-220B-4B88-80E7-830F7F6B4209}"/>
              </a:ext>
            </a:extLst>
          </p:cNvPr>
          <p:cNvPicPr/>
          <p:nvPr/>
        </p:nvPicPr>
        <p:blipFill>
          <a:blip r:embed="rId4" cstate="hqprint">
            <a:extLst>
              <a:ext uri="{28A0092B-C50C-407E-A947-70E740481C1C}">
                <a14:useLocalDpi xmlns:a14="http://schemas.microsoft.com/office/drawing/2010/main" val="0"/>
              </a:ext>
            </a:extLst>
          </a:blip>
          <a:stretch>
            <a:fillRect/>
          </a:stretch>
        </p:blipFill>
        <p:spPr>
          <a:xfrm>
            <a:off x="182675" y="227931"/>
            <a:ext cx="374871" cy="396383"/>
          </a:xfrm>
          <a:prstGeom prst="rect">
            <a:avLst/>
          </a:prstGeom>
        </p:spPr>
      </p:pic>
    </p:spTree>
    <p:extLst>
      <p:ext uri="{BB962C8B-B14F-4D97-AF65-F5344CB8AC3E}">
        <p14:creationId xmlns:p14="http://schemas.microsoft.com/office/powerpoint/2010/main" val="3821917096"/>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reptunghi 4">
            <a:extLst>
              <a:ext uri="{FF2B5EF4-FFF2-40B4-BE49-F238E27FC236}">
                <a16:creationId xmlns:a16="http://schemas.microsoft.com/office/drawing/2014/main" id="{CAD0D4B9-159F-47D1-8388-4F82700EEF27}"/>
              </a:ext>
            </a:extLst>
          </p:cNvPr>
          <p:cNvSpPr/>
          <p:nvPr/>
        </p:nvSpPr>
        <p:spPr>
          <a:xfrm>
            <a:off x="2198026" y="605176"/>
            <a:ext cx="7902054" cy="841619"/>
          </a:xfrm>
          <a:prstGeom prst="rect">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pt-BR" b="1" dirty="0">
                <a:latin typeface="Arial" panose="020B0604020202020204" pitchFamily="34" charset="0"/>
                <a:cs typeface="Arial" panose="020B0604020202020204" pitchFamily="34" charset="0"/>
              </a:rPr>
              <a:t>PROGRAM</a:t>
            </a:r>
            <a:r>
              <a:rPr lang="ro-RO" b="1"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DE ÎNCURAJARE A INVESTIŢIILOR DIN ZONA MONTANĂ</a:t>
            </a:r>
            <a:endParaRPr lang="ro-RO" b="1" dirty="0">
              <a:latin typeface="Arial" panose="020B0604020202020204" pitchFamily="34" charset="0"/>
              <a:cs typeface="Arial" panose="020B0604020202020204" pitchFamily="34" charset="0"/>
            </a:endParaRPr>
          </a:p>
          <a:p>
            <a:pPr algn="ctr">
              <a:lnSpc>
                <a:spcPct val="107000"/>
              </a:lnSpc>
              <a:spcAft>
                <a:spcPts val="800"/>
              </a:spcAft>
            </a:pPr>
            <a:r>
              <a:rPr lang="ro-RO" b="1" dirty="0">
                <a:solidFill>
                  <a:srgbClr val="FFFF00"/>
                </a:solidFill>
                <a:latin typeface="Arial" panose="020B0604020202020204" pitchFamily="34" charset="0"/>
                <a:cs typeface="Arial" panose="020B0604020202020204" pitchFamily="34" charset="0"/>
              </a:rPr>
              <a:t>Legea nr. 334/21.12.2018</a:t>
            </a:r>
          </a:p>
        </p:txBody>
      </p:sp>
      <p:sp>
        <p:nvSpPr>
          <p:cNvPr id="29" name="CasetăText 8">
            <a:extLst>
              <a:ext uri="{FF2B5EF4-FFF2-40B4-BE49-F238E27FC236}">
                <a16:creationId xmlns:a16="http://schemas.microsoft.com/office/drawing/2014/main" id="{AD629B6B-9FA5-4011-A92E-EE0B86DA286E}"/>
              </a:ext>
            </a:extLst>
          </p:cNvPr>
          <p:cNvSpPr txBox="1"/>
          <p:nvPr/>
        </p:nvSpPr>
        <p:spPr>
          <a:xfrm>
            <a:off x="3248544" y="4821085"/>
            <a:ext cx="1105741" cy="1200329"/>
          </a:xfrm>
          <a:prstGeom prst="rect">
            <a:avLst/>
          </a:prstGeom>
          <a:solidFill>
            <a:srgbClr val="0070C0"/>
          </a:solidFill>
          <a:ln>
            <a:solidFill>
              <a:schemeClr val="bg1"/>
            </a:solidFill>
          </a:ln>
        </p:spPr>
        <p:txBody>
          <a:bodyPr wrap="square" rtlCol="0">
            <a:spAutoFit/>
          </a:bodyPr>
          <a:lstStyle/>
          <a:p>
            <a:pPr algn="ctr"/>
            <a:r>
              <a:rPr lang="ro-RO" sz="1200" b="1" dirty="0">
                <a:solidFill>
                  <a:schemeClr val="bg1"/>
                </a:solidFill>
                <a:latin typeface="Arial" panose="020B0604020202020204" pitchFamily="34" charset="0"/>
                <a:cs typeface="Arial" panose="020B0604020202020204" pitchFamily="34" charset="0"/>
              </a:rPr>
              <a:t>Înfiinţarea centrelor de sacrificare a animalelor în zona montană</a:t>
            </a:r>
            <a:endParaRPr lang="en-GB" sz="1200" b="1" dirty="0">
              <a:solidFill>
                <a:schemeClr val="bg1"/>
              </a:solidFill>
              <a:latin typeface="Arial" panose="020B0604020202020204" pitchFamily="34" charset="0"/>
              <a:cs typeface="Arial" panose="020B0604020202020204" pitchFamily="34" charset="0"/>
            </a:endParaRPr>
          </a:p>
        </p:txBody>
      </p:sp>
      <p:sp>
        <p:nvSpPr>
          <p:cNvPr id="31" name="CasetăText 10">
            <a:extLst>
              <a:ext uri="{FF2B5EF4-FFF2-40B4-BE49-F238E27FC236}">
                <a16:creationId xmlns:a16="http://schemas.microsoft.com/office/drawing/2014/main" id="{AF752545-A060-4BB5-9BFD-D6378190F843}"/>
              </a:ext>
            </a:extLst>
          </p:cNvPr>
          <p:cNvSpPr txBox="1"/>
          <p:nvPr/>
        </p:nvSpPr>
        <p:spPr>
          <a:xfrm>
            <a:off x="5944562" y="4829048"/>
            <a:ext cx="1490832" cy="1200329"/>
          </a:xfrm>
          <a:prstGeom prst="rect">
            <a:avLst/>
          </a:prstGeom>
          <a:solidFill>
            <a:schemeClr val="accent6">
              <a:lumMod val="75000"/>
            </a:schemeClr>
          </a:solidFill>
          <a:ln>
            <a:solidFill>
              <a:schemeClr val="bg1"/>
            </a:solidFill>
          </a:ln>
        </p:spPr>
        <p:txBody>
          <a:bodyPr wrap="square" rtlCol="0">
            <a:spAutoFit/>
          </a:bodyPr>
          <a:lstStyle/>
          <a:p>
            <a:pPr algn="ctr"/>
            <a:endParaRPr lang="ro-RO" sz="1200" b="1" dirty="0">
              <a:solidFill>
                <a:schemeClr val="bg1"/>
              </a:solidFill>
              <a:latin typeface="Arial" panose="020B0604020202020204" pitchFamily="34" charset="0"/>
              <a:cs typeface="Arial" panose="020B0604020202020204" pitchFamily="34" charset="0"/>
            </a:endParaRPr>
          </a:p>
          <a:p>
            <a:pPr algn="ctr"/>
            <a:endParaRPr lang="ro-RO" sz="1200" b="1" dirty="0">
              <a:solidFill>
                <a:schemeClr val="bg1"/>
              </a:solidFill>
              <a:latin typeface="Arial" panose="020B0604020202020204" pitchFamily="34" charset="0"/>
              <a:cs typeface="Arial" panose="020B0604020202020204" pitchFamily="34" charset="0"/>
            </a:endParaRPr>
          </a:p>
          <a:p>
            <a:pPr algn="ctr"/>
            <a:r>
              <a:rPr lang="ro-RO" sz="1200" b="1" dirty="0">
                <a:solidFill>
                  <a:schemeClr val="bg1"/>
                </a:solidFill>
                <a:latin typeface="Arial" panose="020B0604020202020204" pitchFamily="34" charset="0"/>
                <a:cs typeface="Arial" panose="020B0604020202020204" pitchFamily="34" charset="0"/>
              </a:rPr>
              <a:t>Înfiinţarea stânelor montane</a:t>
            </a:r>
          </a:p>
          <a:p>
            <a:pPr algn="ctr"/>
            <a:r>
              <a:rPr lang="ro-RO" sz="1200" b="1" dirty="0">
                <a:solidFill>
                  <a:schemeClr val="bg1"/>
                </a:solidFill>
                <a:latin typeface="Arial" panose="020B0604020202020204" pitchFamily="34" charset="0"/>
                <a:cs typeface="Arial" panose="020B0604020202020204" pitchFamily="34" charset="0"/>
              </a:rPr>
              <a:t>(1)</a:t>
            </a:r>
          </a:p>
          <a:p>
            <a:pPr algn="ctr"/>
            <a:endParaRPr lang="en-GB" sz="1200" b="1" dirty="0">
              <a:solidFill>
                <a:schemeClr val="bg1"/>
              </a:solidFill>
              <a:latin typeface="Arial" panose="020B0604020202020204" pitchFamily="34" charset="0"/>
              <a:cs typeface="Arial" panose="020B0604020202020204" pitchFamily="34" charset="0"/>
            </a:endParaRPr>
          </a:p>
        </p:txBody>
      </p:sp>
      <p:sp>
        <p:nvSpPr>
          <p:cNvPr id="32" name="CasetăText 11">
            <a:extLst>
              <a:ext uri="{FF2B5EF4-FFF2-40B4-BE49-F238E27FC236}">
                <a16:creationId xmlns:a16="http://schemas.microsoft.com/office/drawing/2014/main" id="{0B4CE0F2-7540-4B64-BA66-CCA53AF59635}"/>
              </a:ext>
            </a:extLst>
          </p:cNvPr>
          <p:cNvSpPr txBox="1"/>
          <p:nvPr/>
        </p:nvSpPr>
        <p:spPr>
          <a:xfrm>
            <a:off x="7571906" y="4824956"/>
            <a:ext cx="1720482" cy="1200329"/>
          </a:xfrm>
          <a:prstGeom prst="rect">
            <a:avLst/>
          </a:prstGeom>
          <a:solidFill>
            <a:srgbClr val="CC9900"/>
          </a:solidFill>
          <a:ln>
            <a:solidFill>
              <a:schemeClr val="bg1"/>
            </a:solidFill>
          </a:ln>
        </p:spPr>
        <p:txBody>
          <a:bodyPr wrap="square" rtlCol="0">
            <a:spAutoFit/>
          </a:bodyPr>
          <a:lstStyle/>
          <a:p>
            <a:pPr algn="ctr"/>
            <a:endParaRPr lang="ro-RO" sz="1200" b="1" dirty="0">
              <a:solidFill>
                <a:schemeClr val="bg1"/>
              </a:solidFill>
              <a:latin typeface="Arial" panose="020B0604020202020204" pitchFamily="34" charset="0"/>
              <a:cs typeface="Arial" panose="020B0604020202020204" pitchFamily="34" charset="0"/>
            </a:endParaRPr>
          </a:p>
          <a:p>
            <a:pPr algn="ctr"/>
            <a:r>
              <a:rPr lang="ro-RO" sz="1200" b="1" dirty="0">
                <a:solidFill>
                  <a:schemeClr val="bg1"/>
                </a:solidFill>
                <a:latin typeface="Arial" panose="020B0604020202020204" pitchFamily="34" charset="0"/>
                <a:cs typeface="Arial" panose="020B0604020202020204" pitchFamily="34" charset="0"/>
              </a:rPr>
              <a:t>Înființare centre de colectare, spălare şi prelucrare primară a lânii în zona montană (2)</a:t>
            </a:r>
          </a:p>
        </p:txBody>
      </p:sp>
      <p:sp>
        <p:nvSpPr>
          <p:cNvPr id="33" name="CasetăText 12">
            <a:extLst>
              <a:ext uri="{FF2B5EF4-FFF2-40B4-BE49-F238E27FC236}">
                <a16:creationId xmlns:a16="http://schemas.microsoft.com/office/drawing/2014/main" id="{F579769F-BBDD-4199-888C-5BA8DC94C6F2}"/>
              </a:ext>
            </a:extLst>
          </p:cNvPr>
          <p:cNvSpPr txBox="1"/>
          <p:nvPr/>
        </p:nvSpPr>
        <p:spPr>
          <a:xfrm>
            <a:off x="9387876" y="4284273"/>
            <a:ext cx="1320101" cy="1754326"/>
          </a:xfrm>
          <a:prstGeom prst="rect">
            <a:avLst/>
          </a:prstGeom>
          <a:solidFill>
            <a:srgbClr val="990033"/>
          </a:solidFill>
          <a:ln>
            <a:solidFill>
              <a:schemeClr val="bg1"/>
            </a:solidFill>
          </a:ln>
        </p:spPr>
        <p:txBody>
          <a:bodyPr wrap="square" rtlCol="0">
            <a:spAutoFit/>
          </a:bodyPr>
          <a:lstStyle/>
          <a:p>
            <a:pPr algn="ctr"/>
            <a:r>
              <a:rPr lang="ro-RO" sz="1200" b="1" dirty="0">
                <a:solidFill>
                  <a:schemeClr val="bg1"/>
                </a:solidFill>
                <a:latin typeface="Arial" panose="020B0604020202020204" pitchFamily="34" charset="0"/>
                <a:cs typeface="Arial" panose="020B0604020202020204" pitchFamily="34" charset="0"/>
              </a:rPr>
              <a:t> Înfiinţarea centrelor de colectare şi prelucrare primară a fructelor și fructelor de pădure în zona montană</a:t>
            </a:r>
            <a:endParaRPr lang="en-GB" sz="1200" dirty="0">
              <a:solidFill>
                <a:schemeClr val="bg1"/>
              </a:solidFill>
              <a:latin typeface="Arial" panose="020B0604020202020204" pitchFamily="34" charset="0"/>
              <a:cs typeface="Arial" panose="020B0604020202020204" pitchFamily="34" charset="0"/>
            </a:endParaRPr>
          </a:p>
        </p:txBody>
      </p:sp>
      <p:cxnSp>
        <p:nvCxnSpPr>
          <p:cNvPr id="41" name="Conector drept cu săgeată 38">
            <a:extLst>
              <a:ext uri="{FF2B5EF4-FFF2-40B4-BE49-F238E27FC236}">
                <a16:creationId xmlns:a16="http://schemas.microsoft.com/office/drawing/2014/main" id="{D24A1244-CEA1-4400-AF16-09ED830E3920}"/>
              </a:ext>
            </a:extLst>
          </p:cNvPr>
          <p:cNvCxnSpPr/>
          <p:nvPr/>
        </p:nvCxnSpPr>
        <p:spPr>
          <a:xfrm flipH="1">
            <a:off x="2021690" y="1616777"/>
            <a:ext cx="1" cy="432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Conector drept cu săgeată 40">
            <a:extLst>
              <a:ext uri="{FF2B5EF4-FFF2-40B4-BE49-F238E27FC236}">
                <a16:creationId xmlns:a16="http://schemas.microsoft.com/office/drawing/2014/main" id="{5E1D6978-7180-4048-9806-195BE365519A}"/>
              </a:ext>
            </a:extLst>
          </p:cNvPr>
          <p:cNvCxnSpPr/>
          <p:nvPr/>
        </p:nvCxnSpPr>
        <p:spPr>
          <a:xfrm flipH="1">
            <a:off x="794321" y="4481016"/>
            <a:ext cx="1" cy="360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3" name="Conector drept 45">
            <a:extLst>
              <a:ext uri="{FF2B5EF4-FFF2-40B4-BE49-F238E27FC236}">
                <a16:creationId xmlns:a16="http://schemas.microsoft.com/office/drawing/2014/main" id="{1316D336-EAAE-4F4E-992A-24EEDDD19F7F}"/>
              </a:ext>
            </a:extLst>
          </p:cNvPr>
          <p:cNvCxnSpPr>
            <a:cxnSpLocks/>
          </p:cNvCxnSpPr>
          <p:nvPr/>
        </p:nvCxnSpPr>
        <p:spPr>
          <a:xfrm>
            <a:off x="794321" y="4485983"/>
            <a:ext cx="294367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Conector drept 65">
            <a:extLst>
              <a:ext uri="{FF2B5EF4-FFF2-40B4-BE49-F238E27FC236}">
                <a16:creationId xmlns:a16="http://schemas.microsoft.com/office/drawing/2014/main" id="{44CFCFEF-A736-483B-945A-89ED54CD0AAA}"/>
              </a:ext>
            </a:extLst>
          </p:cNvPr>
          <p:cNvCxnSpPr>
            <a:cxnSpLocks/>
          </p:cNvCxnSpPr>
          <p:nvPr/>
        </p:nvCxnSpPr>
        <p:spPr>
          <a:xfrm>
            <a:off x="2021690" y="1616777"/>
            <a:ext cx="8820000" cy="290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Conector drept cu săgeată 70">
            <a:extLst>
              <a:ext uri="{FF2B5EF4-FFF2-40B4-BE49-F238E27FC236}">
                <a16:creationId xmlns:a16="http://schemas.microsoft.com/office/drawing/2014/main" id="{EB519008-7F21-47D4-99A0-19FF2AADA0FA}"/>
              </a:ext>
            </a:extLst>
          </p:cNvPr>
          <p:cNvCxnSpPr/>
          <p:nvPr/>
        </p:nvCxnSpPr>
        <p:spPr>
          <a:xfrm flipH="1">
            <a:off x="6411639" y="1630504"/>
            <a:ext cx="1" cy="432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7" name="Conector drept cu săgeată 77">
            <a:extLst>
              <a:ext uri="{FF2B5EF4-FFF2-40B4-BE49-F238E27FC236}">
                <a16:creationId xmlns:a16="http://schemas.microsoft.com/office/drawing/2014/main" id="{7194DD02-AF55-4F91-AE6C-1AF2E75576F4}"/>
              </a:ext>
            </a:extLst>
          </p:cNvPr>
          <p:cNvCxnSpPr/>
          <p:nvPr/>
        </p:nvCxnSpPr>
        <p:spPr>
          <a:xfrm flipH="1">
            <a:off x="2042446" y="4248171"/>
            <a:ext cx="1" cy="252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8" name="Conector drept cu săgeată 78">
            <a:extLst>
              <a:ext uri="{FF2B5EF4-FFF2-40B4-BE49-F238E27FC236}">
                <a16:creationId xmlns:a16="http://schemas.microsoft.com/office/drawing/2014/main" id="{FC681AB8-130E-4103-AB96-05011F9D7730}"/>
              </a:ext>
            </a:extLst>
          </p:cNvPr>
          <p:cNvCxnSpPr>
            <a:cxnSpLocks/>
            <a:stCxn id="10" idx="2"/>
          </p:cNvCxnSpPr>
          <p:nvPr/>
        </p:nvCxnSpPr>
        <p:spPr>
          <a:xfrm>
            <a:off x="6149053" y="1446795"/>
            <a:ext cx="0" cy="1622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3" name="CasetăText 56">
            <a:extLst>
              <a:ext uri="{FF2B5EF4-FFF2-40B4-BE49-F238E27FC236}">
                <a16:creationId xmlns:a16="http://schemas.microsoft.com/office/drawing/2014/main" id="{E61C0E9A-2878-486D-BB3F-F59745CFFF09}"/>
              </a:ext>
            </a:extLst>
          </p:cNvPr>
          <p:cNvSpPr txBox="1"/>
          <p:nvPr/>
        </p:nvSpPr>
        <p:spPr>
          <a:xfrm>
            <a:off x="774685" y="3899799"/>
            <a:ext cx="2494086" cy="307777"/>
          </a:xfrm>
          <a:prstGeom prst="rect">
            <a:avLst/>
          </a:prstGeom>
          <a:solidFill>
            <a:srgbClr val="002060"/>
          </a:solidFill>
          <a:ln>
            <a:solidFill>
              <a:schemeClr val="bg1"/>
            </a:solidFill>
          </a:ln>
        </p:spPr>
        <p:txBody>
          <a:bodyPr wrap="square" rtlCol="0">
            <a:spAutoFit/>
          </a:bodyPr>
          <a:lstStyle/>
          <a:p>
            <a:pPr algn="ctr"/>
            <a:r>
              <a:rPr lang="ro-RO" sz="1400" dirty="0">
                <a:solidFill>
                  <a:schemeClr val="bg1"/>
                </a:solidFill>
                <a:latin typeface="Arial" panose="020B0604020202020204" pitchFamily="34" charset="0"/>
                <a:cs typeface="Arial" panose="020B0604020202020204" pitchFamily="34" charset="0"/>
              </a:rPr>
              <a:t>Program de investiții pentru:</a:t>
            </a:r>
            <a:endParaRPr lang="en-GB" sz="1400" dirty="0">
              <a:solidFill>
                <a:schemeClr val="bg1"/>
              </a:solidFill>
              <a:latin typeface="Arial" panose="020B0604020202020204" pitchFamily="34" charset="0"/>
              <a:cs typeface="Arial" panose="020B0604020202020204" pitchFamily="34" charset="0"/>
            </a:endParaRPr>
          </a:p>
        </p:txBody>
      </p:sp>
      <p:cxnSp>
        <p:nvCxnSpPr>
          <p:cNvPr id="54" name="Conector drept cu săgeată 59">
            <a:extLst>
              <a:ext uri="{FF2B5EF4-FFF2-40B4-BE49-F238E27FC236}">
                <a16:creationId xmlns:a16="http://schemas.microsoft.com/office/drawing/2014/main" id="{0FFDF2D5-66C6-4E8B-967B-A3A7774E1205}"/>
              </a:ext>
            </a:extLst>
          </p:cNvPr>
          <p:cNvCxnSpPr/>
          <p:nvPr/>
        </p:nvCxnSpPr>
        <p:spPr>
          <a:xfrm flipH="1">
            <a:off x="2040422" y="3687163"/>
            <a:ext cx="1" cy="252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6" name="Conector drept cu săgeată 61">
            <a:extLst>
              <a:ext uri="{FF2B5EF4-FFF2-40B4-BE49-F238E27FC236}">
                <a16:creationId xmlns:a16="http://schemas.microsoft.com/office/drawing/2014/main" id="{29B8AB69-4774-4AE7-88DC-77D684D8D5C1}"/>
              </a:ext>
            </a:extLst>
          </p:cNvPr>
          <p:cNvCxnSpPr/>
          <p:nvPr/>
        </p:nvCxnSpPr>
        <p:spPr>
          <a:xfrm flipH="1">
            <a:off x="3722383" y="4481016"/>
            <a:ext cx="1" cy="360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7" name="Conector drept cu săgeată 73">
            <a:extLst>
              <a:ext uri="{FF2B5EF4-FFF2-40B4-BE49-F238E27FC236}">
                <a16:creationId xmlns:a16="http://schemas.microsoft.com/office/drawing/2014/main" id="{A029C8A4-9ABC-4656-AAC2-BBA5215A43BB}"/>
              </a:ext>
            </a:extLst>
          </p:cNvPr>
          <p:cNvCxnSpPr/>
          <p:nvPr/>
        </p:nvCxnSpPr>
        <p:spPr>
          <a:xfrm flipH="1">
            <a:off x="3833097" y="4485983"/>
            <a:ext cx="1" cy="36000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ector drept 74">
            <a:extLst>
              <a:ext uri="{FF2B5EF4-FFF2-40B4-BE49-F238E27FC236}">
                <a16:creationId xmlns:a16="http://schemas.microsoft.com/office/drawing/2014/main" id="{263B2365-FA18-4CC0-ADB9-1BF26EBA9E1C}"/>
              </a:ext>
            </a:extLst>
          </p:cNvPr>
          <p:cNvCxnSpPr>
            <a:cxnSpLocks/>
          </p:cNvCxnSpPr>
          <p:nvPr/>
        </p:nvCxnSpPr>
        <p:spPr>
          <a:xfrm>
            <a:off x="3819344" y="4493994"/>
            <a:ext cx="4659418" cy="536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drept cu săgeată 75">
            <a:extLst>
              <a:ext uri="{FF2B5EF4-FFF2-40B4-BE49-F238E27FC236}">
                <a16:creationId xmlns:a16="http://schemas.microsoft.com/office/drawing/2014/main" id="{6CE20833-BD85-4769-96E4-E5F85D6E58DF}"/>
              </a:ext>
            </a:extLst>
          </p:cNvPr>
          <p:cNvCxnSpPr/>
          <p:nvPr/>
        </p:nvCxnSpPr>
        <p:spPr>
          <a:xfrm flipH="1">
            <a:off x="6461575" y="4248171"/>
            <a:ext cx="1" cy="25200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CasetăText 76">
            <a:extLst>
              <a:ext uri="{FF2B5EF4-FFF2-40B4-BE49-F238E27FC236}">
                <a16:creationId xmlns:a16="http://schemas.microsoft.com/office/drawing/2014/main" id="{432D5035-EB31-4B89-8665-119F6F905F7A}"/>
              </a:ext>
            </a:extLst>
          </p:cNvPr>
          <p:cNvSpPr txBox="1"/>
          <p:nvPr/>
        </p:nvSpPr>
        <p:spPr>
          <a:xfrm>
            <a:off x="5053520" y="3941434"/>
            <a:ext cx="2623230" cy="307777"/>
          </a:xfrm>
          <a:prstGeom prst="rect">
            <a:avLst/>
          </a:prstGeom>
          <a:solidFill>
            <a:schemeClr val="accent6">
              <a:lumMod val="50000"/>
            </a:schemeClr>
          </a:solidFill>
          <a:ln>
            <a:solidFill>
              <a:schemeClr val="bg1"/>
            </a:solidFill>
          </a:ln>
        </p:spPr>
        <p:txBody>
          <a:bodyPr wrap="square" rtlCol="0">
            <a:spAutoFit/>
          </a:bodyPr>
          <a:lstStyle/>
          <a:p>
            <a:pPr algn="ctr"/>
            <a:r>
              <a:rPr lang="ro-RO" sz="1400" b="1" dirty="0">
                <a:solidFill>
                  <a:schemeClr val="bg1"/>
                </a:solidFill>
                <a:latin typeface="Arial" panose="020B0604020202020204" pitchFamily="34" charset="0"/>
                <a:cs typeface="Arial" panose="020B0604020202020204" pitchFamily="34" charset="0"/>
              </a:rPr>
              <a:t>Program de investiții pentru:</a:t>
            </a:r>
            <a:endParaRPr lang="en-GB" sz="1400" b="1" dirty="0">
              <a:solidFill>
                <a:schemeClr val="bg1"/>
              </a:solidFill>
              <a:latin typeface="Arial" panose="020B0604020202020204" pitchFamily="34" charset="0"/>
              <a:cs typeface="Arial" panose="020B0604020202020204" pitchFamily="34" charset="0"/>
            </a:endParaRPr>
          </a:p>
        </p:txBody>
      </p:sp>
      <p:cxnSp>
        <p:nvCxnSpPr>
          <p:cNvPr id="61" name="Conector drept cu săgeată 79">
            <a:extLst>
              <a:ext uri="{FF2B5EF4-FFF2-40B4-BE49-F238E27FC236}">
                <a16:creationId xmlns:a16="http://schemas.microsoft.com/office/drawing/2014/main" id="{2CB79F54-5891-45E9-B1E6-2F7576084395}"/>
              </a:ext>
            </a:extLst>
          </p:cNvPr>
          <p:cNvCxnSpPr/>
          <p:nvPr/>
        </p:nvCxnSpPr>
        <p:spPr>
          <a:xfrm flipH="1">
            <a:off x="6441337" y="3672622"/>
            <a:ext cx="1" cy="25200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ector drept cu săgeată 81">
            <a:extLst>
              <a:ext uri="{FF2B5EF4-FFF2-40B4-BE49-F238E27FC236}">
                <a16:creationId xmlns:a16="http://schemas.microsoft.com/office/drawing/2014/main" id="{C7CB0DF1-CD44-43DF-BBC0-69CD6A2FF246}"/>
              </a:ext>
            </a:extLst>
          </p:cNvPr>
          <p:cNvCxnSpPr/>
          <p:nvPr/>
        </p:nvCxnSpPr>
        <p:spPr>
          <a:xfrm flipH="1">
            <a:off x="8487301" y="4490728"/>
            <a:ext cx="1" cy="36000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ector drept cu săgeată 84">
            <a:extLst>
              <a:ext uri="{FF2B5EF4-FFF2-40B4-BE49-F238E27FC236}">
                <a16:creationId xmlns:a16="http://schemas.microsoft.com/office/drawing/2014/main" id="{4EB59729-FCA5-407C-AE93-1DE5B05D71B0}"/>
              </a:ext>
            </a:extLst>
          </p:cNvPr>
          <p:cNvCxnSpPr/>
          <p:nvPr/>
        </p:nvCxnSpPr>
        <p:spPr>
          <a:xfrm flipH="1">
            <a:off x="10894057" y="3996314"/>
            <a:ext cx="1" cy="25200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CasetăText 85">
            <a:extLst>
              <a:ext uri="{FF2B5EF4-FFF2-40B4-BE49-F238E27FC236}">
                <a16:creationId xmlns:a16="http://schemas.microsoft.com/office/drawing/2014/main" id="{9F556741-F79C-4978-A13E-014948F95292}"/>
              </a:ext>
            </a:extLst>
          </p:cNvPr>
          <p:cNvSpPr txBox="1"/>
          <p:nvPr/>
        </p:nvSpPr>
        <p:spPr>
          <a:xfrm>
            <a:off x="9286973" y="3803471"/>
            <a:ext cx="2647620" cy="307777"/>
          </a:xfrm>
          <a:prstGeom prst="rect">
            <a:avLst/>
          </a:prstGeom>
          <a:solidFill>
            <a:schemeClr val="accent2">
              <a:lumMod val="75000"/>
            </a:schemeClr>
          </a:solidFill>
          <a:ln>
            <a:solidFill>
              <a:schemeClr val="bg1"/>
            </a:solidFill>
          </a:ln>
        </p:spPr>
        <p:txBody>
          <a:bodyPr wrap="square" rtlCol="0">
            <a:spAutoFit/>
          </a:bodyPr>
          <a:lstStyle/>
          <a:p>
            <a:pPr algn="ctr"/>
            <a:r>
              <a:rPr lang="ro-RO" sz="1400" b="1" dirty="0">
                <a:solidFill>
                  <a:schemeClr val="bg1"/>
                </a:solidFill>
                <a:latin typeface="Arial" panose="020B0604020202020204" pitchFamily="34" charset="0"/>
                <a:cs typeface="Arial" panose="020B0604020202020204" pitchFamily="34" charset="0"/>
              </a:rPr>
              <a:t>Program de investiții pentru:</a:t>
            </a:r>
            <a:endParaRPr lang="en-GB" sz="1400" b="1" dirty="0">
              <a:solidFill>
                <a:schemeClr val="bg1"/>
              </a:solidFill>
              <a:latin typeface="Arial" panose="020B0604020202020204" pitchFamily="34" charset="0"/>
              <a:cs typeface="Arial" panose="020B0604020202020204" pitchFamily="34" charset="0"/>
            </a:endParaRPr>
          </a:p>
        </p:txBody>
      </p:sp>
      <p:cxnSp>
        <p:nvCxnSpPr>
          <p:cNvPr id="67" name="Conector drept cu săgeată 86">
            <a:extLst>
              <a:ext uri="{FF2B5EF4-FFF2-40B4-BE49-F238E27FC236}">
                <a16:creationId xmlns:a16="http://schemas.microsoft.com/office/drawing/2014/main" id="{C951A1B6-6AF2-4684-A4B4-523D8FFFB7A1}"/>
              </a:ext>
            </a:extLst>
          </p:cNvPr>
          <p:cNvCxnSpPr/>
          <p:nvPr/>
        </p:nvCxnSpPr>
        <p:spPr>
          <a:xfrm>
            <a:off x="10894535" y="3161654"/>
            <a:ext cx="1" cy="611836"/>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ector drept cu săgeată 90">
            <a:extLst>
              <a:ext uri="{FF2B5EF4-FFF2-40B4-BE49-F238E27FC236}">
                <a16:creationId xmlns:a16="http://schemas.microsoft.com/office/drawing/2014/main" id="{9EBD66AB-EE32-407C-97F2-13D1C9E90754}"/>
              </a:ext>
            </a:extLst>
          </p:cNvPr>
          <p:cNvCxnSpPr/>
          <p:nvPr/>
        </p:nvCxnSpPr>
        <p:spPr>
          <a:xfrm flipH="1">
            <a:off x="10844060" y="1610253"/>
            <a:ext cx="1" cy="432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9" name="CasetăText 7">
            <a:extLst>
              <a:ext uri="{FF2B5EF4-FFF2-40B4-BE49-F238E27FC236}">
                <a16:creationId xmlns:a16="http://schemas.microsoft.com/office/drawing/2014/main" id="{1AB7224D-381F-436E-BB43-9DA2771AA9BF}"/>
              </a:ext>
            </a:extLst>
          </p:cNvPr>
          <p:cNvSpPr txBox="1"/>
          <p:nvPr/>
        </p:nvSpPr>
        <p:spPr>
          <a:xfrm>
            <a:off x="259288" y="4822852"/>
            <a:ext cx="1105741" cy="1200329"/>
          </a:xfrm>
          <a:prstGeom prst="rect">
            <a:avLst/>
          </a:prstGeom>
          <a:solidFill>
            <a:srgbClr val="002060"/>
          </a:solidFill>
          <a:ln>
            <a:solidFill>
              <a:schemeClr val="bg1"/>
            </a:solidFill>
          </a:ln>
        </p:spPr>
        <p:txBody>
          <a:bodyPr wrap="square" rtlCol="0">
            <a:spAutoFit/>
          </a:bodyPr>
          <a:lstStyle/>
          <a:p>
            <a:pPr algn="ctr"/>
            <a:r>
              <a:rPr lang="ro-RO" sz="1200" b="1" dirty="0">
                <a:solidFill>
                  <a:schemeClr val="bg1"/>
                </a:solidFill>
                <a:latin typeface="Arial" panose="020B0604020202020204" pitchFamily="34" charset="0"/>
                <a:cs typeface="Arial" panose="020B0604020202020204" pitchFamily="34" charset="0"/>
              </a:rPr>
              <a:t>Înfiinţarea centrelor de colectare lapte în zona montană</a:t>
            </a:r>
            <a:endParaRPr lang="en-GB" sz="1200" b="1" dirty="0">
              <a:solidFill>
                <a:schemeClr val="bg1"/>
              </a:solidFill>
              <a:latin typeface="Arial" panose="020B0604020202020204" pitchFamily="34" charset="0"/>
              <a:cs typeface="Arial" panose="020B0604020202020204" pitchFamily="34" charset="0"/>
            </a:endParaRPr>
          </a:p>
        </p:txBody>
      </p:sp>
      <p:pic>
        <p:nvPicPr>
          <p:cNvPr id="80" name="Imagine 34" descr="Imagini">
            <a:extLst>
              <a:ext uri="{FF2B5EF4-FFF2-40B4-BE49-F238E27FC236}">
                <a16:creationId xmlns:a16="http://schemas.microsoft.com/office/drawing/2014/main" id="{70D155DF-3809-48FC-B231-B7AC997E277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108108" y="2425925"/>
            <a:ext cx="1599869" cy="1316099"/>
          </a:xfrm>
          <a:prstGeom prst="rect">
            <a:avLst/>
          </a:prstGeom>
          <a:noFill/>
          <a:ln>
            <a:solidFill>
              <a:schemeClr val="bg1"/>
            </a:solidFill>
          </a:ln>
        </p:spPr>
      </p:pic>
      <p:pic>
        <p:nvPicPr>
          <p:cNvPr id="81" name="Imagine 29" descr="Imagini">
            <a:extLst>
              <a:ext uri="{FF2B5EF4-FFF2-40B4-BE49-F238E27FC236}">
                <a16:creationId xmlns:a16="http://schemas.microsoft.com/office/drawing/2014/main" id="{AE87F8A3-40ED-49E4-A78D-C0AE04D63EA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047026" y="2048777"/>
            <a:ext cx="1487158" cy="1265324"/>
          </a:xfrm>
          <a:prstGeom prst="rect">
            <a:avLst/>
          </a:prstGeom>
          <a:noFill/>
          <a:ln w="6350">
            <a:solidFill>
              <a:schemeClr val="bg1"/>
            </a:solidFill>
          </a:ln>
        </p:spPr>
      </p:pic>
      <p:pic>
        <p:nvPicPr>
          <p:cNvPr id="82" name="Picture 81"/>
          <p:cNvPicPr>
            <a:picLocks noChangeAspect="1"/>
          </p:cNvPicPr>
          <p:nvPr/>
        </p:nvPicPr>
        <p:blipFill>
          <a:blip r:embed="rId4"/>
          <a:stretch>
            <a:fillRect/>
          </a:stretch>
        </p:blipFill>
        <p:spPr>
          <a:xfrm>
            <a:off x="905159" y="2051075"/>
            <a:ext cx="2254962" cy="1617356"/>
          </a:xfrm>
          <a:prstGeom prst="rect">
            <a:avLst/>
          </a:prstGeom>
          <a:ln w="22225">
            <a:solidFill>
              <a:schemeClr val="bg1"/>
            </a:solidFill>
          </a:ln>
        </p:spPr>
      </p:pic>
      <p:sp>
        <p:nvSpPr>
          <p:cNvPr id="36" name="CasetăText 4">
            <a:extLst>
              <a:ext uri="{FF2B5EF4-FFF2-40B4-BE49-F238E27FC236}">
                <a16:creationId xmlns:a16="http://schemas.microsoft.com/office/drawing/2014/main" id="{1CC8D086-5D6A-4531-8195-E3D140FD19BB}"/>
              </a:ext>
            </a:extLst>
          </p:cNvPr>
          <p:cNvSpPr txBox="1"/>
          <p:nvPr/>
        </p:nvSpPr>
        <p:spPr>
          <a:xfrm>
            <a:off x="2223621" y="3084319"/>
            <a:ext cx="1052423" cy="584775"/>
          </a:xfrm>
          <a:prstGeom prst="rect">
            <a:avLst/>
          </a:prstGeom>
          <a:noFill/>
        </p:spPr>
        <p:txBody>
          <a:bodyPr wrap="square" rtlCol="0">
            <a:spAutoFit/>
          </a:bodyPr>
          <a:lstStyle/>
          <a:p>
            <a:r>
              <a:rPr lang="ro-RO" sz="1600" b="1" dirty="0">
                <a:solidFill>
                  <a:schemeClr val="bg1"/>
                </a:solidFill>
                <a:latin typeface="Arial" panose="020B0604020202020204" pitchFamily="34" charset="0"/>
                <a:cs typeface="Arial" panose="020B0604020202020204" pitchFamily="34" charset="0"/>
              </a:rPr>
              <a:t>634.882 capete</a:t>
            </a:r>
            <a:endParaRPr lang="en-GB" sz="1600" b="1" dirty="0">
              <a:solidFill>
                <a:schemeClr val="bg1"/>
              </a:solidFill>
              <a:latin typeface="Arial" panose="020B0604020202020204" pitchFamily="34" charset="0"/>
              <a:cs typeface="Arial" panose="020B0604020202020204" pitchFamily="34" charset="0"/>
            </a:endParaRPr>
          </a:p>
        </p:txBody>
      </p:sp>
      <p:pic>
        <p:nvPicPr>
          <p:cNvPr id="83" name="Picture 8">
            <a:extLst>
              <a:ext uri="{FF2B5EF4-FFF2-40B4-BE49-F238E27FC236}">
                <a16:creationId xmlns:a16="http://schemas.microsoft.com/office/drawing/2014/main" id="{CBBE2EC5-7951-4285-B917-84F6A0B5F2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4390" y="2085848"/>
            <a:ext cx="4034372" cy="1572189"/>
          </a:xfrm>
          <a:prstGeom prst="rect">
            <a:avLst/>
          </a:prstGeom>
          <a:solidFill>
            <a:schemeClr val="bg1"/>
          </a:solidFill>
          <a:effectLst>
            <a:softEdge rad="0"/>
          </a:effectLst>
        </p:spPr>
      </p:pic>
      <p:pic>
        <p:nvPicPr>
          <p:cNvPr id="49" name="Imagine 2">
            <a:extLst>
              <a:ext uri="{FF2B5EF4-FFF2-40B4-BE49-F238E27FC236}">
                <a16:creationId xmlns:a16="http://schemas.microsoft.com/office/drawing/2014/main" id="{442591E4-F5AF-4699-8EAD-88614A24A9BC}"/>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28385" y="3378441"/>
            <a:ext cx="910501" cy="949486"/>
          </a:xfrm>
          <a:prstGeom prst="rect">
            <a:avLst/>
          </a:prstGeom>
        </p:spPr>
      </p:pic>
      <p:cxnSp>
        <p:nvCxnSpPr>
          <p:cNvPr id="90" name="Conector drept cu săgeată 73">
            <a:extLst>
              <a:ext uri="{FF2B5EF4-FFF2-40B4-BE49-F238E27FC236}">
                <a16:creationId xmlns:a16="http://schemas.microsoft.com/office/drawing/2014/main" id="{A029C8A4-9ABC-4656-AAC2-BBA5215A43BB}"/>
              </a:ext>
            </a:extLst>
          </p:cNvPr>
          <p:cNvCxnSpPr/>
          <p:nvPr/>
        </p:nvCxnSpPr>
        <p:spPr>
          <a:xfrm flipH="1">
            <a:off x="6655497" y="4491858"/>
            <a:ext cx="1" cy="36000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CasetăText 7">
            <a:extLst>
              <a:ext uri="{FF2B5EF4-FFF2-40B4-BE49-F238E27FC236}">
                <a16:creationId xmlns:a16="http://schemas.microsoft.com/office/drawing/2014/main" id="{87763682-760B-4296-AD5F-E3B4C15EA0AA}"/>
              </a:ext>
            </a:extLst>
          </p:cNvPr>
          <p:cNvSpPr txBox="1"/>
          <p:nvPr/>
        </p:nvSpPr>
        <p:spPr>
          <a:xfrm>
            <a:off x="1592101" y="4822852"/>
            <a:ext cx="1105741" cy="1200329"/>
          </a:xfrm>
          <a:prstGeom prst="rect">
            <a:avLst/>
          </a:prstGeom>
          <a:solidFill>
            <a:srgbClr val="002060"/>
          </a:solidFill>
          <a:ln>
            <a:solidFill>
              <a:schemeClr val="bg1"/>
            </a:solidFill>
          </a:ln>
        </p:spPr>
        <p:txBody>
          <a:bodyPr wrap="square" rtlCol="0">
            <a:spAutoFit/>
          </a:bodyPr>
          <a:lstStyle/>
          <a:p>
            <a:pPr algn="ctr"/>
            <a:r>
              <a:rPr lang="ro-RO" sz="1200" b="1" dirty="0">
                <a:solidFill>
                  <a:schemeClr val="bg1"/>
                </a:solidFill>
                <a:latin typeface="Arial" panose="020B0604020202020204" pitchFamily="34" charset="0"/>
                <a:cs typeface="Arial" panose="020B0604020202020204" pitchFamily="34" charset="0"/>
              </a:rPr>
              <a:t>Înfiinţarea centrelor de </a:t>
            </a:r>
            <a:r>
              <a:rPr lang="en-US" sz="1200" b="1" dirty="0" err="1">
                <a:solidFill>
                  <a:schemeClr val="bg1"/>
                </a:solidFill>
                <a:latin typeface="Arial" panose="020B0604020202020204" pitchFamily="34" charset="0"/>
                <a:cs typeface="Arial" panose="020B0604020202020204" pitchFamily="34" charset="0"/>
              </a:rPr>
              <a:t>prelucrare</a:t>
            </a:r>
            <a:r>
              <a:rPr lang="en-US" sz="1200" b="1" dirty="0">
                <a:solidFill>
                  <a:schemeClr val="bg1"/>
                </a:solidFill>
                <a:latin typeface="Arial" panose="020B0604020202020204" pitchFamily="34" charset="0"/>
                <a:cs typeface="Arial" panose="020B0604020202020204" pitchFamily="34" charset="0"/>
              </a:rPr>
              <a:t> </a:t>
            </a:r>
            <a:r>
              <a:rPr lang="ro-RO" sz="1200" b="1" dirty="0">
                <a:solidFill>
                  <a:schemeClr val="bg1"/>
                </a:solidFill>
                <a:latin typeface="Arial" panose="020B0604020202020204" pitchFamily="34" charset="0"/>
                <a:cs typeface="Arial" panose="020B0604020202020204" pitchFamily="34" charset="0"/>
              </a:rPr>
              <a:t>lapte în zona montană</a:t>
            </a:r>
            <a:endParaRPr lang="en-GB" sz="1200" b="1" dirty="0">
              <a:solidFill>
                <a:schemeClr val="bg1"/>
              </a:solidFill>
              <a:latin typeface="Arial" panose="020B0604020202020204" pitchFamily="34" charset="0"/>
              <a:cs typeface="Arial" panose="020B0604020202020204" pitchFamily="34" charset="0"/>
            </a:endParaRPr>
          </a:p>
        </p:txBody>
      </p:sp>
      <p:cxnSp>
        <p:nvCxnSpPr>
          <p:cNvPr id="69" name="Conector drept cu săgeată 61">
            <a:extLst>
              <a:ext uri="{FF2B5EF4-FFF2-40B4-BE49-F238E27FC236}">
                <a16:creationId xmlns:a16="http://schemas.microsoft.com/office/drawing/2014/main" id="{D016C9E7-0DFF-40C9-8071-8E9D9776F278}"/>
              </a:ext>
            </a:extLst>
          </p:cNvPr>
          <p:cNvCxnSpPr/>
          <p:nvPr/>
        </p:nvCxnSpPr>
        <p:spPr>
          <a:xfrm flipH="1">
            <a:off x="2127325" y="4481016"/>
            <a:ext cx="1" cy="360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1" name="CasetăText 8">
            <a:extLst>
              <a:ext uri="{FF2B5EF4-FFF2-40B4-BE49-F238E27FC236}">
                <a16:creationId xmlns:a16="http://schemas.microsoft.com/office/drawing/2014/main" id="{C39C9F8A-F508-4CFC-9E2A-F7CDCDE1384A}"/>
              </a:ext>
            </a:extLst>
          </p:cNvPr>
          <p:cNvSpPr txBox="1"/>
          <p:nvPr/>
        </p:nvSpPr>
        <p:spPr>
          <a:xfrm>
            <a:off x="4699559" y="4827667"/>
            <a:ext cx="1105741" cy="1200329"/>
          </a:xfrm>
          <a:prstGeom prst="rect">
            <a:avLst/>
          </a:prstGeom>
          <a:solidFill>
            <a:srgbClr val="0070C0"/>
          </a:solidFill>
          <a:ln>
            <a:solidFill>
              <a:schemeClr val="bg1"/>
            </a:solidFill>
          </a:ln>
        </p:spPr>
        <p:txBody>
          <a:bodyPr wrap="square" rtlCol="0">
            <a:spAutoFit/>
          </a:bodyPr>
          <a:lstStyle/>
          <a:p>
            <a:pPr algn="ctr"/>
            <a:r>
              <a:rPr lang="ro-RO" sz="1200" b="1" dirty="0">
                <a:solidFill>
                  <a:schemeClr val="bg1"/>
                </a:solidFill>
                <a:latin typeface="Arial" panose="020B0604020202020204" pitchFamily="34" charset="0"/>
                <a:cs typeface="Arial" panose="020B0604020202020204" pitchFamily="34" charset="0"/>
              </a:rPr>
              <a:t>Înfiinţarea centrelor de </a:t>
            </a:r>
            <a:r>
              <a:rPr lang="en-US" sz="1200" b="1" dirty="0" err="1">
                <a:solidFill>
                  <a:schemeClr val="bg1"/>
                </a:solidFill>
                <a:latin typeface="Arial" panose="020B0604020202020204" pitchFamily="34" charset="0"/>
                <a:cs typeface="Arial" panose="020B0604020202020204" pitchFamily="34" charset="0"/>
              </a:rPr>
              <a:t>prelucrare</a:t>
            </a:r>
            <a:r>
              <a:rPr lang="en-US" sz="1200" b="1" dirty="0">
                <a:solidFill>
                  <a:schemeClr val="bg1"/>
                </a:solidFill>
                <a:latin typeface="Arial" panose="020B0604020202020204" pitchFamily="34" charset="0"/>
                <a:cs typeface="Arial" panose="020B0604020202020204" pitchFamily="34" charset="0"/>
              </a:rPr>
              <a:t> carne</a:t>
            </a:r>
            <a:r>
              <a:rPr lang="ro-RO" sz="1200" b="1" dirty="0">
                <a:solidFill>
                  <a:schemeClr val="bg1"/>
                </a:solidFill>
                <a:latin typeface="Arial" panose="020B0604020202020204" pitchFamily="34" charset="0"/>
                <a:cs typeface="Arial" panose="020B0604020202020204" pitchFamily="34" charset="0"/>
              </a:rPr>
              <a:t> în zona montană</a:t>
            </a:r>
            <a:endParaRPr lang="en-GB" sz="1200" b="1" dirty="0">
              <a:solidFill>
                <a:schemeClr val="bg1"/>
              </a:solidFill>
              <a:latin typeface="Arial" panose="020B0604020202020204" pitchFamily="34" charset="0"/>
              <a:cs typeface="Arial" panose="020B0604020202020204" pitchFamily="34" charset="0"/>
            </a:endParaRPr>
          </a:p>
        </p:txBody>
      </p:sp>
      <p:cxnSp>
        <p:nvCxnSpPr>
          <p:cNvPr id="74" name="Conector drept cu săgeată 73">
            <a:extLst>
              <a:ext uri="{FF2B5EF4-FFF2-40B4-BE49-F238E27FC236}">
                <a16:creationId xmlns:a16="http://schemas.microsoft.com/office/drawing/2014/main" id="{7BDF79BC-A640-490E-8F82-C5E2009EFD33}"/>
              </a:ext>
            </a:extLst>
          </p:cNvPr>
          <p:cNvCxnSpPr/>
          <p:nvPr/>
        </p:nvCxnSpPr>
        <p:spPr>
          <a:xfrm flipH="1">
            <a:off x="5252428" y="4499354"/>
            <a:ext cx="1" cy="36000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Dreptunghi 12">
            <a:extLst>
              <a:ext uri="{FF2B5EF4-FFF2-40B4-BE49-F238E27FC236}">
                <a16:creationId xmlns:a16="http://schemas.microsoft.com/office/drawing/2014/main" id="{58F04DD1-C4D8-405B-BDEC-E1B5B7004978}"/>
              </a:ext>
            </a:extLst>
          </p:cNvPr>
          <p:cNvSpPr/>
          <p:nvPr/>
        </p:nvSpPr>
        <p:spPr>
          <a:xfrm>
            <a:off x="165899" y="4374171"/>
            <a:ext cx="2633059" cy="1851025"/>
          </a:xfrm>
          <a:prstGeom prst="rect">
            <a:avLst/>
          </a:prstGeom>
          <a:noFill/>
          <a:ln w="2540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reptunghi 83">
            <a:extLst>
              <a:ext uri="{FF2B5EF4-FFF2-40B4-BE49-F238E27FC236}">
                <a16:creationId xmlns:a16="http://schemas.microsoft.com/office/drawing/2014/main" id="{2BC52BF0-4D7C-488B-91DB-41512260B7D7}"/>
              </a:ext>
            </a:extLst>
          </p:cNvPr>
          <p:cNvSpPr/>
          <p:nvPr/>
        </p:nvSpPr>
        <p:spPr>
          <a:xfrm>
            <a:off x="3129865" y="4370307"/>
            <a:ext cx="2750986" cy="1854889"/>
          </a:xfrm>
          <a:prstGeom prst="rect">
            <a:avLst/>
          </a:prstGeom>
          <a:noFill/>
          <a:ln w="2540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asetăText 12">
            <a:extLst>
              <a:ext uri="{FF2B5EF4-FFF2-40B4-BE49-F238E27FC236}">
                <a16:creationId xmlns:a16="http://schemas.microsoft.com/office/drawing/2014/main" id="{52F68734-1E05-4F7C-9F57-2D9058841C2C}"/>
              </a:ext>
            </a:extLst>
          </p:cNvPr>
          <p:cNvSpPr txBox="1"/>
          <p:nvPr/>
        </p:nvSpPr>
        <p:spPr>
          <a:xfrm>
            <a:off x="10841690" y="4436816"/>
            <a:ext cx="1243749" cy="1569660"/>
          </a:xfrm>
          <a:prstGeom prst="rect">
            <a:avLst/>
          </a:prstGeom>
          <a:solidFill>
            <a:srgbClr val="990033"/>
          </a:solidFill>
          <a:ln>
            <a:solidFill>
              <a:schemeClr val="bg1"/>
            </a:solidFill>
          </a:ln>
        </p:spPr>
        <p:txBody>
          <a:bodyPr wrap="square" rtlCol="0">
            <a:spAutoFit/>
          </a:bodyPr>
          <a:lstStyle/>
          <a:p>
            <a:pPr algn="ctr"/>
            <a:r>
              <a:rPr lang="ro-RO" sz="1200" b="1" dirty="0">
                <a:solidFill>
                  <a:schemeClr val="bg1"/>
                </a:solidFill>
                <a:latin typeface="Arial" panose="020B0604020202020204" pitchFamily="34" charset="0"/>
                <a:cs typeface="Arial" panose="020B0604020202020204" pitchFamily="34" charset="0"/>
              </a:rPr>
              <a:t> Înfiinţarea centrelor de colectare şi prelucrare primară a plantelor medicinale în zona montană</a:t>
            </a:r>
            <a:endParaRPr lang="en-GB" sz="1200" dirty="0">
              <a:solidFill>
                <a:schemeClr val="bg1"/>
              </a:solidFill>
              <a:latin typeface="Arial" panose="020B0604020202020204" pitchFamily="34" charset="0"/>
              <a:cs typeface="Arial" panose="020B0604020202020204" pitchFamily="34" charset="0"/>
            </a:endParaRPr>
          </a:p>
        </p:txBody>
      </p:sp>
      <p:cxnSp>
        <p:nvCxnSpPr>
          <p:cNvPr id="87" name="Conector drept 45">
            <a:extLst>
              <a:ext uri="{FF2B5EF4-FFF2-40B4-BE49-F238E27FC236}">
                <a16:creationId xmlns:a16="http://schemas.microsoft.com/office/drawing/2014/main" id="{83AF8985-68D8-4093-B406-74C872F9EC6B}"/>
              </a:ext>
            </a:extLst>
          </p:cNvPr>
          <p:cNvCxnSpPr>
            <a:cxnSpLocks/>
          </p:cNvCxnSpPr>
          <p:nvPr/>
        </p:nvCxnSpPr>
        <p:spPr>
          <a:xfrm>
            <a:off x="10047026" y="4228857"/>
            <a:ext cx="141653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drept cu săgeată 86">
            <a:extLst>
              <a:ext uri="{FF2B5EF4-FFF2-40B4-BE49-F238E27FC236}">
                <a16:creationId xmlns:a16="http://schemas.microsoft.com/office/drawing/2014/main" id="{1E91D8A8-3309-4F1E-B148-280A36AFE141}"/>
              </a:ext>
            </a:extLst>
          </p:cNvPr>
          <p:cNvCxnSpPr>
            <a:cxnSpLocks/>
          </p:cNvCxnSpPr>
          <p:nvPr/>
        </p:nvCxnSpPr>
        <p:spPr>
          <a:xfrm>
            <a:off x="10064675" y="4229180"/>
            <a:ext cx="0" cy="141126"/>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ector drept cu săgeată 86">
            <a:extLst>
              <a:ext uri="{FF2B5EF4-FFF2-40B4-BE49-F238E27FC236}">
                <a16:creationId xmlns:a16="http://schemas.microsoft.com/office/drawing/2014/main" id="{D680DB8A-F452-420D-970E-06D2C7A9F0B2}"/>
              </a:ext>
            </a:extLst>
          </p:cNvPr>
          <p:cNvCxnSpPr>
            <a:cxnSpLocks/>
            <a:endCxn id="86" idx="0"/>
          </p:cNvCxnSpPr>
          <p:nvPr/>
        </p:nvCxnSpPr>
        <p:spPr>
          <a:xfrm>
            <a:off x="11463563" y="4229180"/>
            <a:ext cx="2" cy="207636"/>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7" name="Dreptunghi 83">
            <a:extLst>
              <a:ext uri="{FF2B5EF4-FFF2-40B4-BE49-F238E27FC236}">
                <a16:creationId xmlns:a16="http://schemas.microsoft.com/office/drawing/2014/main" id="{2BC52BF0-4D7C-488B-91DB-41512260B7D7}"/>
              </a:ext>
            </a:extLst>
          </p:cNvPr>
          <p:cNvSpPr/>
          <p:nvPr/>
        </p:nvSpPr>
        <p:spPr>
          <a:xfrm>
            <a:off x="9346052" y="4172006"/>
            <a:ext cx="2795327" cy="2047831"/>
          </a:xfrm>
          <a:prstGeom prst="rect">
            <a:avLst/>
          </a:prstGeom>
          <a:noFill/>
          <a:ln w="2540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Imagine 31">
            <a:extLst>
              <a:ext uri="{FF2B5EF4-FFF2-40B4-BE49-F238E27FC236}">
                <a16:creationId xmlns:a16="http://schemas.microsoft.com/office/drawing/2014/main" id="{0FC5A7B7-8FA2-484B-AB25-986CFBEA387F}"/>
              </a:ext>
            </a:extLst>
          </p:cNvPr>
          <p:cNvPicPr>
            <a:picLocks noChangeAspect="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83694" y="3234122"/>
            <a:ext cx="970473" cy="863852"/>
          </a:xfrm>
          <a:prstGeom prst="rect">
            <a:avLst/>
          </a:prstGeom>
        </p:spPr>
      </p:pic>
      <p:cxnSp>
        <p:nvCxnSpPr>
          <p:cNvPr id="3" name="Conector drept 2">
            <a:extLst>
              <a:ext uri="{FF2B5EF4-FFF2-40B4-BE49-F238E27FC236}">
                <a16:creationId xmlns:a16="http://schemas.microsoft.com/office/drawing/2014/main" id="{28F43964-B509-49FB-B7F3-614D006EBE72}"/>
              </a:ext>
            </a:extLst>
          </p:cNvPr>
          <p:cNvCxnSpPr/>
          <p:nvPr/>
        </p:nvCxnSpPr>
        <p:spPr>
          <a:xfrm>
            <a:off x="778748" y="6165100"/>
            <a:ext cx="1433929"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 name="Conector drept 4">
            <a:extLst>
              <a:ext uri="{FF2B5EF4-FFF2-40B4-BE49-F238E27FC236}">
                <a16:creationId xmlns:a16="http://schemas.microsoft.com/office/drawing/2014/main" id="{BF1137D3-2CE8-458A-9201-17B711EED671}"/>
              </a:ext>
            </a:extLst>
          </p:cNvPr>
          <p:cNvCxnSpPr>
            <a:cxnSpLocks/>
          </p:cNvCxnSpPr>
          <p:nvPr/>
        </p:nvCxnSpPr>
        <p:spPr>
          <a:xfrm>
            <a:off x="2212677" y="6031147"/>
            <a:ext cx="0" cy="13395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4" name="Conector drept 63">
            <a:extLst>
              <a:ext uri="{FF2B5EF4-FFF2-40B4-BE49-F238E27FC236}">
                <a16:creationId xmlns:a16="http://schemas.microsoft.com/office/drawing/2014/main" id="{3EBB4DD6-D874-4270-9845-04F19E0EB06C}"/>
              </a:ext>
            </a:extLst>
          </p:cNvPr>
          <p:cNvCxnSpPr>
            <a:cxnSpLocks/>
          </p:cNvCxnSpPr>
          <p:nvPr/>
        </p:nvCxnSpPr>
        <p:spPr>
          <a:xfrm>
            <a:off x="781350" y="6027996"/>
            <a:ext cx="0" cy="14467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2" name="Conector drept 71">
            <a:extLst>
              <a:ext uri="{FF2B5EF4-FFF2-40B4-BE49-F238E27FC236}">
                <a16:creationId xmlns:a16="http://schemas.microsoft.com/office/drawing/2014/main" id="{799077B4-F80C-44E4-AA8D-8469FF650BA3}"/>
              </a:ext>
            </a:extLst>
          </p:cNvPr>
          <p:cNvCxnSpPr/>
          <p:nvPr/>
        </p:nvCxnSpPr>
        <p:spPr>
          <a:xfrm>
            <a:off x="3801414" y="6169188"/>
            <a:ext cx="1433929"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3" name="Conector drept 72">
            <a:extLst>
              <a:ext uri="{FF2B5EF4-FFF2-40B4-BE49-F238E27FC236}">
                <a16:creationId xmlns:a16="http://schemas.microsoft.com/office/drawing/2014/main" id="{6D50EA5B-E0CA-4ADE-B126-E4E715193C44}"/>
              </a:ext>
            </a:extLst>
          </p:cNvPr>
          <p:cNvCxnSpPr>
            <a:cxnSpLocks/>
          </p:cNvCxnSpPr>
          <p:nvPr/>
        </p:nvCxnSpPr>
        <p:spPr>
          <a:xfrm>
            <a:off x="5252428" y="6037724"/>
            <a:ext cx="0" cy="14497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5" name="Conector drept 74">
            <a:extLst>
              <a:ext uri="{FF2B5EF4-FFF2-40B4-BE49-F238E27FC236}">
                <a16:creationId xmlns:a16="http://schemas.microsoft.com/office/drawing/2014/main" id="{F59D562A-14B4-4093-8CB1-C4B75487D82A}"/>
              </a:ext>
            </a:extLst>
          </p:cNvPr>
          <p:cNvCxnSpPr>
            <a:cxnSpLocks/>
          </p:cNvCxnSpPr>
          <p:nvPr/>
        </p:nvCxnSpPr>
        <p:spPr>
          <a:xfrm>
            <a:off x="3821101" y="6034573"/>
            <a:ext cx="0" cy="14812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6" name="Conector drept 75">
            <a:extLst>
              <a:ext uri="{FF2B5EF4-FFF2-40B4-BE49-F238E27FC236}">
                <a16:creationId xmlns:a16="http://schemas.microsoft.com/office/drawing/2014/main" id="{4B9DDFE4-9FF9-4A23-A7AB-0378013C7CF3}"/>
              </a:ext>
            </a:extLst>
          </p:cNvPr>
          <p:cNvCxnSpPr/>
          <p:nvPr/>
        </p:nvCxnSpPr>
        <p:spPr>
          <a:xfrm>
            <a:off x="10024110" y="6169188"/>
            <a:ext cx="1433929"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5" name="Conector drept 84">
            <a:extLst>
              <a:ext uri="{FF2B5EF4-FFF2-40B4-BE49-F238E27FC236}">
                <a16:creationId xmlns:a16="http://schemas.microsoft.com/office/drawing/2014/main" id="{DACA8D82-AEEF-4E77-8791-E1F9BDF50338}"/>
              </a:ext>
            </a:extLst>
          </p:cNvPr>
          <p:cNvCxnSpPr>
            <a:cxnSpLocks/>
            <a:stCxn id="86" idx="2"/>
          </p:cNvCxnSpPr>
          <p:nvPr/>
        </p:nvCxnSpPr>
        <p:spPr>
          <a:xfrm flipH="1">
            <a:off x="11463563" y="6006476"/>
            <a:ext cx="2" cy="17622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8" name="Conector drept 87">
            <a:extLst>
              <a:ext uri="{FF2B5EF4-FFF2-40B4-BE49-F238E27FC236}">
                <a16:creationId xmlns:a16="http://schemas.microsoft.com/office/drawing/2014/main" id="{2CB4DC7F-FB0D-4275-8293-DB84BD84E19D}"/>
              </a:ext>
            </a:extLst>
          </p:cNvPr>
          <p:cNvCxnSpPr>
            <a:cxnSpLocks/>
          </p:cNvCxnSpPr>
          <p:nvPr/>
        </p:nvCxnSpPr>
        <p:spPr>
          <a:xfrm>
            <a:off x="10021558" y="6047633"/>
            <a:ext cx="7180" cy="12503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94" name="Cub 93">
            <a:extLst>
              <a:ext uri="{FF2B5EF4-FFF2-40B4-BE49-F238E27FC236}">
                <a16:creationId xmlns:a16="http://schemas.microsoft.com/office/drawing/2014/main" id="{09735922-0A81-4ADE-951F-97A0F9741FFA}"/>
              </a:ext>
            </a:extLst>
          </p:cNvPr>
          <p:cNvSpPr/>
          <p:nvPr/>
        </p:nvSpPr>
        <p:spPr>
          <a:xfrm>
            <a:off x="75397" y="6298336"/>
            <a:ext cx="2814061" cy="499081"/>
          </a:xfrm>
          <a:prstGeom prst="cube">
            <a:avLst/>
          </a:prstGeom>
          <a:gradFill flip="none" rotWithShape="1">
            <a:gsLst>
              <a:gs pos="0">
                <a:schemeClr val="accent6">
                  <a:lumMod val="40000"/>
                  <a:lumOff val="60000"/>
                </a:schemeClr>
              </a:gs>
              <a:gs pos="75000">
                <a:srgbClr val="002060"/>
              </a:gs>
            </a:gsLst>
            <a:lin ang="81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900" b="1" dirty="0">
                <a:latin typeface="Arial" panose="020B0604020202020204" pitchFamily="34" charset="0"/>
                <a:cs typeface="Arial" panose="020B0604020202020204" pitchFamily="34" charset="0"/>
              </a:rPr>
              <a:t>Legea nr. 296/03.12.2018</a:t>
            </a:r>
          </a:p>
        </p:txBody>
      </p:sp>
      <p:sp>
        <p:nvSpPr>
          <p:cNvPr id="96" name="Cub 95">
            <a:extLst>
              <a:ext uri="{FF2B5EF4-FFF2-40B4-BE49-F238E27FC236}">
                <a16:creationId xmlns:a16="http://schemas.microsoft.com/office/drawing/2014/main" id="{2A845884-3C14-4AE9-BD35-A04ECAAA0DE1}"/>
              </a:ext>
            </a:extLst>
          </p:cNvPr>
          <p:cNvSpPr/>
          <p:nvPr/>
        </p:nvSpPr>
        <p:spPr>
          <a:xfrm>
            <a:off x="9271378" y="6287495"/>
            <a:ext cx="2814061" cy="499081"/>
          </a:xfrm>
          <a:prstGeom prst="cube">
            <a:avLst/>
          </a:prstGeom>
          <a:gradFill flip="none" rotWithShape="1">
            <a:gsLst>
              <a:gs pos="0">
                <a:schemeClr val="accent6">
                  <a:lumMod val="40000"/>
                  <a:lumOff val="60000"/>
                </a:schemeClr>
              </a:gs>
              <a:gs pos="75000">
                <a:srgbClr val="002060"/>
              </a:gs>
            </a:gsLst>
            <a:lin ang="81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900" b="1" dirty="0">
                <a:latin typeface="Arial" panose="020B0604020202020204" pitchFamily="34" charset="0"/>
                <a:cs typeface="Arial" panose="020B0604020202020204" pitchFamily="34" charset="0"/>
              </a:rPr>
              <a:t>Legea nr. 333/21.12.2018</a:t>
            </a:r>
          </a:p>
        </p:txBody>
      </p:sp>
      <p:sp>
        <p:nvSpPr>
          <p:cNvPr id="97" name="Cub 96">
            <a:extLst>
              <a:ext uri="{FF2B5EF4-FFF2-40B4-BE49-F238E27FC236}">
                <a16:creationId xmlns:a16="http://schemas.microsoft.com/office/drawing/2014/main" id="{35618B22-F2F7-43A2-BE33-DF45D6858EF0}"/>
              </a:ext>
            </a:extLst>
          </p:cNvPr>
          <p:cNvSpPr/>
          <p:nvPr/>
        </p:nvSpPr>
        <p:spPr>
          <a:xfrm>
            <a:off x="3067614" y="6287495"/>
            <a:ext cx="2814061" cy="499081"/>
          </a:xfrm>
          <a:prstGeom prst="cube">
            <a:avLst/>
          </a:prstGeom>
          <a:gradFill flip="none" rotWithShape="1">
            <a:gsLst>
              <a:gs pos="0">
                <a:schemeClr val="accent6">
                  <a:lumMod val="40000"/>
                  <a:lumOff val="60000"/>
                </a:schemeClr>
              </a:gs>
              <a:gs pos="75000">
                <a:srgbClr val="002060"/>
              </a:gs>
            </a:gsLst>
            <a:lin ang="81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900" b="1" dirty="0">
                <a:latin typeface="Arial" panose="020B0604020202020204" pitchFamily="34" charset="0"/>
                <a:cs typeface="Arial" panose="020B0604020202020204" pitchFamily="34" charset="0"/>
              </a:rPr>
              <a:t>Legea nr. 331/21.12.2018</a:t>
            </a:r>
          </a:p>
        </p:txBody>
      </p:sp>
      <p:sp>
        <p:nvSpPr>
          <p:cNvPr id="98" name="Cub 97">
            <a:extLst>
              <a:ext uri="{FF2B5EF4-FFF2-40B4-BE49-F238E27FC236}">
                <a16:creationId xmlns:a16="http://schemas.microsoft.com/office/drawing/2014/main" id="{D46FF7EA-F986-4F53-9AC6-88A5711701CD}"/>
              </a:ext>
            </a:extLst>
          </p:cNvPr>
          <p:cNvSpPr/>
          <p:nvPr/>
        </p:nvSpPr>
        <p:spPr>
          <a:xfrm>
            <a:off x="6028363" y="6276447"/>
            <a:ext cx="2814061" cy="499081"/>
          </a:xfrm>
          <a:prstGeom prst="cube">
            <a:avLst/>
          </a:prstGeom>
          <a:gradFill flip="none" rotWithShape="1">
            <a:gsLst>
              <a:gs pos="0">
                <a:schemeClr val="accent6">
                  <a:lumMod val="40000"/>
                  <a:lumOff val="60000"/>
                </a:schemeClr>
              </a:gs>
              <a:gs pos="75000">
                <a:srgbClr val="002060"/>
              </a:gs>
            </a:gsLst>
            <a:lin ang="81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buAutoNum type="arabicParenBoth"/>
            </a:pPr>
            <a:r>
              <a:rPr lang="ro-RO" sz="900" b="1" dirty="0">
                <a:latin typeface="Arial" panose="020B0604020202020204" pitchFamily="34" charset="0"/>
                <a:cs typeface="Arial" panose="020B0604020202020204" pitchFamily="34" charset="0"/>
              </a:rPr>
              <a:t>- Legea nr. 332/21.12.2018</a:t>
            </a:r>
          </a:p>
          <a:p>
            <a:pPr marL="228600" indent="-228600" algn="ctr">
              <a:buFontTx/>
              <a:buAutoNum type="arabicParenBoth"/>
            </a:pPr>
            <a:r>
              <a:rPr lang="ro-RO" sz="900" b="1" dirty="0">
                <a:latin typeface="Arial" panose="020B0604020202020204" pitchFamily="34" charset="0"/>
                <a:cs typeface="Arial" panose="020B0604020202020204" pitchFamily="34" charset="0"/>
              </a:rPr>
              <a:t>- Legea nr. 330/21.12.2018</a:t>
            </a:r>
          </a:p>
        </p:txBody>
      </p:sp>
      <p:cxnSp>
        <p:nvCxnSpPr>
          <p:cNvPr id="99" name="Conector drept 98">
            <a:extLst>
              <a:ext uri="{FF2B5EF4-FFF2-40B4-BE49-F238E27FC236}">
                <a16:creationId xmlns:a16="http://schemas.microsoft.com/office/drawing/2014/main" id="{9DD1DDD0-C83D-4C86-8664-82BADC1C4C30}"/>
              </a:ext>
            </a:extLst>
          </p:cNvPr>
          <p:cNvCxnSpPr>
            <a:cxnSpLocks/>
          </p:cNvCxnSpPr>
          <p:nvPr/>
        </p:nvCxnSpPr>
        <p:spPr>
          <a:xfrm flipV="1">
            <a:off x="6664641" y="6151449"/>
            <a:ext cx="1772433" cy="690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0" name="Conector drept 99">
            <a:extLst>
              <a:ext uri="{FF2B5EF4-FFF2-40B4-BE49-F238E27FC236}">
                <a16:creationId xmlns:a16="http://schemas.microsoft.com/office/drawing/2014/main" id="{A2EEE116-74E1-4BD2-A979-3C90D57A3EB8}"/>
              </a:ext>
            </a:extLst>
          </p:cNvPr>
          <p:cNvCxnSpPr>
            <a:cxnSpLocks/>
          </p:cNvCxnSpPr>
          <p:nvPr/>
        </p:nvCxnSpPr>
        <p:spPr>
          <a:xfrm>
            <a:off x="8427930" y="6006476"/>
            <a:ext cx="0" cy="14497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1" name="Conector drept 100">
            <a:extLst>
              <a:ext uri="{FF2B5EF4-FFF2-40B4-BE49-F238E27FC236}">
                <a16:creationId xmlns:a16="http://schemas.microsoft.com/office/drawing/2014/main" id="{AD2A55A1-0076-4690-9C84-1820F1BC1323}"/>
              </a:ext>
            </a:extLst>
          </p:cNvPr>
          <p:cNvCxnSpPr>
            <a:cxnSpLocks/>
          </p:cNvCxnSpPr>
          <p:nvPr/>
        </p:nvCxnSpPr>
        <p:spPr>
          <a:xfrm>
            <a:off x="6675184" y="6023734"/>
            <a:ext cx="0" cy="14812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2" name="Conector drept cu săgeată 59">
            <a:extLst>
              <a:ext uri="{FF2B5EF4-FFF2-40B4-BE49-F238E27FC236}">
                <a16:creationId xmlns:a16="http://schemas.microsoft.com/office/drawing/2014/main" id="{63EF6BA3-DF21-4DD8-B6B5-CF38E335425F}"/>
              </a:ext>
            </a:extLst>
          </p:cNvPr>
          <p:cNvCxnSpPr/>
          <p:nvPr/>
        </p:nvCxnSpPr>
        <p:spPr>
          <a:xfrm flipH="1">
            <a:off x="1482596" y="6151835"/>
            <a:ext cx="1" cy="252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3" name="Conector drept cu săgeată 59">
            <a:extLst>
              <a:ext uri="{FF2B5EF4-FFF2-40B4-BE49-F238E27FC236}">
                <a16:creationId xmlns:a16="http://schemas.microsoft.com/office/drawing/2014/main" id="{FFA883C7-D381-443A-9070-68D7E2ED122C}"/>
              </a:ext>
            </a:extLst>
          </p:cNvPr>
          <p:cNvCxnSpPr/>
          <p:nvPr/>
        </p:nvCxnSpPr>
        <p:spPr>
          <a:xfrm flipH="1">
            <a:off x="4518314" y="6165877"/>
            <a:ext cx="1" cy="252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4" name="Conector drept cu săgeată 59">
            <a:extLst>
              <a:ext uri="{FF2B5EF4-FFF2-40B4-BE49-F238E27FC236}">
                <a16:creationId xmlns:a16="http://schemas.microsoft.com/office/drawing/2014/main" id="{EC16591C-9AC4-4290-8666-A8A26BDD3E08}"/>
              </a:ext>
            </a:extLst>
          </p:cNvPr>
          <p:cNvCxnSpPr/>
          <p:nvPr/>
        </p:nvCxnSpPr>
        <p:spPr>
          <a:xfrm flipH="1">
            <a:off x="7571906" y="6156110"/>
            <a:ext cx="1" cy="252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5" name="Conector drept cu săgeată 59">
            <a:extLst>
              <a:ext uri="{FF2B5EF4-FFF2-40B4-BE49-F238E27FC236}">
                <a16:creationId xmlns:a16="http://schemas.microsoft.com/office/drawing/2014/main" id="{58A43A7D-0A47-490A-83B0-CD1C84ECC4C3}"/>
              </a:ext>
            </a:extLst>
          </p:cNvPr>
          <p:cNvCxnSpPr/>
          <p:nvPr/>
        </p:nvCxnSpPr>
        <p:spPr>
          <a:xfrm flipH="1">
            <a:off x="10783893" y="6179399"/>
            <a:ext cx="1" cy="252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Săgeată: stânga-dreapta 17">
            <a:extLst>
              <a:ext uri="{FF2B5EF4-FFF2-40B4-BE49-F238E27FC236}">
                <a16:creationId xmlns:a16="http://schemas.microsoft.com/office/drawing/2014/main" id="{D13C6F8F-2CF6-4A2A-A237-09064CCEF016}"/>
              </a:ext>
            </a:extLst>
          </p:cNvPr>
          <p:cNvSpPr/>
          <p:nvPr/>
        </p:nvSpPr>
        <p:spPr>
          <a:xfrm>
            <a:off x="1194458" y="5296765"/>
            <a:ext cx="552041" cy="184018"/>
          </a:xfrm>
          <a:prstGeom prst="lef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Săgeată: stânga-dreapta 105">
            <a:extLst>
              <a:ext uri="{FF2B5EF4-FFF2-40B4-BE49-F238E27FC236}">
                <a16:creationId xmlns:a16="http://schemas.microsoft.com/office/drawing/2014/main" id="{F6B70A29-FA6C-4753-85D1-4FCB6838D7DA}"/>
              </a:ext>
            </a:extLst>
          </p:cNvPr>
          <p:cNvSpPr/>
          <p:nvPr/>
        </p:nvSpPr>
        <p:spPr>
          <a:xfrm>
            <a:off x="10498813" y="5070413"/>
            <a:ext cx="552041" cy="184018"/>
          </a:xfrm>
          <a:prstGeom prst="lef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Săgeată: stânga-dreapta 106">
            <a:extLst>
              <a:ext uri="{FF2B5EF4-FFF2-40B4-BE49-F238E27FC236}">
                <a16:creationId xmlns:a16="http://schemas.microsoft.com/office/drawing/2014/main" id="{1207D7B4-6B1B-4A1B-83E4-10CFE824465B}"/>
              </a:ext>
            </a:extLst>
          </p:cNvPr>
          <p:cNvSpPr/>
          <p:nvPr/>
        </p:nvSpPr>
        <p:spPr>
          <a:xfrm>
            <a:off x="4251315" y="5354169"/>
            <a:ext cx="552041" cy="184018"/>
          </a:xfrm>
          <a:prstGeom prst="lef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reptunghi 1">
            <a:extLst>
              <a:ext uri="{FF2B5EF4-FFF2-40B4-BE49-F238E27FC236}">
                <a16:creationId xmlns:a16="http://schemas.microsoft.com/office/drawing/2014/main" id="{F738EBE4-CA81-4106-A7C5-32D12AC2CF94}"/>
              </a:ext>
            </a:extLst>
          </p:cNvPr>
          <p:cNvSpPr/>
          <p:nvPr/>
        </p:nvSpPr>
        <p:spPr>
          <a:xfrm>
            <a:off x="675418" y="4557931"/>
            <a:ext cx="1548203" cy="1437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100" b="1" dirty="0">
                <a:solidFill>
                  <a:srgbClr val="002060"/>
                </a:solidFill>
                <a:latin typeface="Arial" panose="020B0604020202020204" pitchFamily="34" charset="0"/>
                <a:cs typeface="Arial" panose="020B0604020202020204" pitchFamily="34" charset="0"/>
              </a:rPr>
              <a:t>60 mil. euro</a:t>
            </a:r>
            <a:endParaRPr lang="en-US" sz="1100" b="1" dirty="0">
              <a:solidFill>
                <a:srgbClr val="002060"/>
              </a:solidFill>
              <a:latin typeface="Arial" panose="020B0604020202020204" pitchFamily="34" charset="0"/>
              <a:cs typeface="Arial" panose="020B0604020202020204" pitchFamily="34" charset="0"/>
            </a:endParaRPr>
          </a:p>
        </p:txBody>
      </p:sp>
      <p:sp>
        <p:nvSpPr>
          <p:cNvPr id="89" name="Dreptunghi 88">
            <a:extLst>
              <a:ext uri="{FF2B5EF4-FFF2-40B4-BE49-F238E27FC236}">
                <a16:creationId xmlns:a16="http://schemas.microsoft.com/office/drawing/2014/main" id="{5578E1E7-283B-4329-89C0-FCEB139B2018}"/>
              </a:ext>
            </a:extLst>
          </p:cNvPr>
          <p:cNvSpPr/>
          <p:nvPr/>
        </p:nvSpPr>
        <p:spPr>
          <a:xfrm>
            <a:off x="7997698" y="4591873"/>
            <a:ext cx="922564" cy="1450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100" b="1" dirty="0">
                <a:solidFill>
                  <a:srgbClr val="002060"/>
                </a:solidFill>
                <a:latin typeface="Arial" panose="020B0604020202020204" pitchFamily="34" charset="0"/>
                <a:cs typeface="Arial" panose="020B0604020202020204" pitchFamily="34" charset="0"/>
              </a:rPr>
              <a:t>5 mil. euro</a:t>
            </a:r>
            <a:endParaRPr lang="en-US" sz="1100" b="1" dirty="0">
              <a:solidFill>
                <a:srgbClr val="002060"/>
              </a:solidFill>
              <a:latin typeface="Arial" panose="020B0604020202020204" pitchFamily="34" charset="0"/>
              <a:cs typeface="Arial" panose="020B0604020202020204" pitchFamily="34" charset="0"/>
            </a:endParaRPr>
          </a:p>
        </p:txBody>
      </p:sp>
      <p:sp>
        <p:nvSpPr>
          <p:cNvPr id="91" name="Dreptunghi 90">
            <a:extLst>
              <a:ext uri="{FF2B5EF4-FFF2-40B4-BE49-F238E27FC236}">
                <a16:creationId xmlns:a16="http://schemas.microsoft.com/office/drawing/2014/main" id="{B2843FDA-0B72-446D-8248-E36619926896}"/>
              </a:ext>
            </a:extLst>
          </p:cNvPr>
          <p:cNvSpPr/>
          <p:nvPr/>
        </p:nvSpPr>
        <p:spPr>
          <a:xfrm>
            <a:off x="3795569" y="4565288"/>
            <a:ext cx="1517711" cy="1415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100" b="1" dirty="0">
                <a:solidFill>
                  <a:srgbClr val="002060"/>
                </a:solidFill>
                <a:latin typeface="Arial" panose="020B0604020202020204" pitchFamily="34" charset="0"/>
                <a:cs typeface="Arial" panose="020B0604020202020204" pitchFamily="34" charset="0"/>
              </a:rPr>
              <a:t>15 mil. euro</a:t>
            </a:r>
            <a:endParaRPr lang="en-US" sz="1100" b="1" dirty="0">
              <a:solidFill>
                <a:srgbClr val="002060"/>
              </a:solidFill>
              <a:latin typeface="Arial" panose="020B0604020202020204" pitchFamily="34" charset="0"/>
              <a:cs typeface="Arial" panose="020B0604020202020204" pitchFamily="34" charset="0"/>
            </a:endParaRPr>
          </a:p>
        </p:txBody>
      </p:sp>
      <p:sp>
        <p:nvSpPr>
          <p:cNvPr id="95" name="Dreptunghi 94">
            <a:extLst>
              <a:ext uri="{FF2B5EF4-FFF2-40B4-BE49-F238E27FC236}">
                <a16:creationId xmlns:a16="http://schemas.microsoft.com/office/drawing/2014/main" id="{D0E77A05-D60C-4454-9585-E07F5EB77880}"/>
              </a:ext>
            </a:extLst>
          </p:cNvPr>
          <p:cNvSpPr/>
          <p:nvPr/>
        </p:nvSpPr>
        <p:spPr>
          <a:xfrm>
            <a:off x="6198969" y="4582407"/>
            <a:ext cx="922564" cy="1450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100" b="1" dirty="0">
                <a:solidFill>
                  <a:srgbClr val="002060"/>
                </a:solidFill>
                <a:latin typeface="Arial" panose="020B0604020202020204" pitchFamily="34" charset="0"/>
                <a:cs typeface="Arial" panose="020B0604020202020204" pitchFamily="34" charset="0"/>
              </a:rPr>
              <a:t>7 mil. euro</a:t>
            </a:r>
            <a:endParaRPr lang="en-US" sz="1100" b="1" dirty="0">
              <a:solidFill>
                <a:srgbClr val="002060"/>
              </a:solidFill>
              <a:latin typeface="Arial" panose="020B0604020202020204" pitchFamily="34" charset="0"/>
              <a:cs typeface="Arial" panose="020B0604020202020204" pitchFamily="34" charset="0"/>
            </a:endParaRPr>
          </a:p>
        </p:txBody>
      </p:sp>
      <p:sp>
        <p:nvSpPr>
          <p:cNvPr id="108" name="Dreptunghi 107">
            <a:extLst>
              <a:ext uri="{FF2B5EF4-FFF2-40B4-BE49-F238E27FC236}">
                <a16:creationId xmlns:a16="http://schemas.microsoft.com/office/drawing/2014/main" id="{332091DA-C45C-4594-8A15-F4C3112BD486}"/>
              </a:ext>
            </a:extLst>
          </p:cNvPr>
          <p:cNvSpPr/>
          <p:nvPr/>
        </p:nvSpPr>
        <p:spPr>
          <a:xfrm>
            <a:off x="10245361" y="4248115"/>
            <a:ext cx="1075496" cy="12104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100" b="1" dirty="0">
                <a:solidFill>
                  <a:srgbClr val="002060"/>
                </a:solidFill>
                <a:latin typeface="Arial" panose="020B0604020202020204" pitchFamily="34" charset="0"/>
                <a:cs typeface="Arial" panose="020B0604020202020204" pitchFamily="34" charset="0"/>
              </a:rPr>
              <a:t>60 mil. euro</a:t>
            </a:r>
            <a:endParaRPr lang="en-US" sz="1100" b="1" dirty="0">
              <a:solidFill>
                <a:srgbClr val="002060"/>
              </a:solidFill>
              <a:latin typeface="Arial" panose="020B0604020202020204" pitchFamily="34" charset="0"/>
              <a:cs typeface="Arial" panose="020B0604020202020204" pitchFamily="34" charset="0"/>
            </a:endParaRPr>
          </a:p>
        </p:txBody>
      </p:sp>
      <p:sp>
        <p:nvSpPr>
          <p:cNvPr id="110" name="Dreptunghi 109">
            <a:extLst>
              <a:ext uri="{FF2B5EF4-FFF2-40B4-BE49-F238E27FC236}">
                <a16:creationId xmlns:a16="http://schemas.microsoft.com/office/drawing/2014/main" id="{F3CB244C-8401-4C41-AD7E-D7DD3E3752E5}"/>
              </a:ext>
            </a:extLst>
          </p:cNvPr>
          <p:cNvSpPr/>
          <p:nvPr/>
        </p:nvSpPr>
        <p:spPr>
          <a:xfrm>
            <a:off x="73152" y="82296"/>
            <a:ext cx="12042648" cy="6693408"/>
          </a:xfrm>
          <a:prstGeom prst="rect">
            <a:avLst/>
          </a:prstGeom>
          <a:noFill/>
          <a:ln w="38100"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1" name="Dreptunghi 110">
            <a:extLst>
              <a:ext uri="{FF2B5EF4-FFF2-40B4-BE49-F238E27FC236}">
                <a16:creationId xmlns:a16="http://schemas.microsoft.com/office/drawing/2014/main" id="{9F5C6027-F99B-4023-A753-A2B3F19BF486}"/>
              </a:ext>
            </a:extLst>
          </p:cNvPr>
          <p:cNvSpPr/>
          <p:nvPr/>
        </p:nvSpPr>
        <p:spPr>
          <a:xfrm>
            <a:off x="8067007" y="133858"/>
            <a:ext cx="3939063"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reptunghi 111">
            <a:extLst>
              <a:ext uri="{FF2B5EF4-FFF2-40B4-BE49-F238E27FC236}">
                <a16:creationId xmlns:a16="http://schemas.microsoft.com/office/drawing/2014/main" id="{24697B4E-5C27-4A0E-A205-F64B15E668F5}"/>
              </a:ext>
            </a:extLst>
          </p:cNvPr>
          <p:cNvSpPr/>
          <p:nvPr/>
        </p:nvSpPr>
        <p:spPr>
          <a:xfrm>
            <a:off x="4231671" y="126143"/>
            <a:ext cx="3725609"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reptunghi 112">
            <a:extLst>
              <a:ext uri="{FF2B5EF4-FFF2-40B4-BE49-F238E27FC236}">
                <a16:creationId xmlns:a16="http://schemas.microsoft.com/office/drawing/2014/main" id="{3C3AB414-7ED3-4824-8F8C-127F7F7518B5}"/>
              </a:ext>
            </a:extLst>
          </p:cNvPr>
          <p:cNvSpPr/>
          <p:nvPr/>
        </p:nvSpPr>
        <p:spPr>
          <a:xfrm>
            <a:off x="182880" y="129953"/>
            <a:ext cx="3939064" cy="4571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4" name="Imagine 113">
            <a:extLst>
              <a:ext uri="{FF2B5EF4-FFF2-40B4-BE49-F238E27FC236}">
                <a16:creationId xmlns:a16="http://schemas.microsoft.com/office/drawing/2014/main" id="{EBAC499A-839E-488E-A9B2-4B264A15F451}"/>
              </a:ext>
            </a:extLst>
          </p:cNvPr>
          <p:cNvPicPr/>
          <p:nvPr/>
        </p:nvPicPr>
        <p:blipFill>
          <a:blip r:embed="rId8" cstate="hqprint">
            <a:extLst>
              <a:ext uri="{28A0092B-C50C-407E-A947-70E740481C1C}">
                <a14:useLocalDpi xmlns:a14="http://schemas.microsoft.com/office/drawing/2010/main" val="0"/>
              </a:ext>
            </a:extLst>
          </a:blip>
          <a:stretch>
            <a:fillRect/>
          </a:stretch>
        </p:blipFill>
        <p:spPr>
          <a:xfrm>
            <a:off x="10906813" y="194565"/>
            <a:ext cx="1172412" cy="484974"/>
          </a:xfrm>
          <a:prstGeom prst="rect">
            <a:avLst/>
          </a:prstGeom>
        </p:spPr>
      </p:pic>
      <p:sp>
        <p:nvSpPr>
          <p:cNvPr id="115" name="Casetă text 6">
            <a:extLst>
              <a:ext uri="{FF2B5EF4-FFF2-40B4-BE49-F238E27FC236}">
                <a16:creationId xmlns:a16="http://schemas.microsoft.com/office/drawing/2014/main" id="{9643F115-DA3F-49D3-ACC8-BAF3FE98CF9E}"/>
              </a:ext>
            </a:extLst>
          </p:cNvPr>
          <p:cNvSpPr txBox="1"/>
          <p:nvPr/>
        </p:nvSpPr>
        <p:spPr>
          <a:xfrm>
            <a:off x="510893" y="211417"/>
            <a:ext cx="2074412" cy="4681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pPr>
            <a:r>
              <a:rPr lang="fr-FR" sz="700" dirty="0">
                <a:solidFill>
                  <a:srgbClr val="002060"/>
                </a:solidFill>
                <a:effectLst/>
                <a:latin typeface="Trajan Pro"/>
                <a:ea typeface="Calibri" panose="020F0502020204030204" pitchFamily="34" charset="0"/>
                <a:cs typeface="Times New Roman" panose="02020603050405020304" pitchFamily="18" charset="0"/>
              </a:rPr>
              <a:t>MINISTERUL AGRICULTURII </a:t>
            </a:r>
            <a:r>
              <a:rPr lang="ro-RO" sz="700" dirty="0">
                <a:solidFill>
                  <a:srgbClr val="002060"/>
                </a:solidFill>
                <a:effectLst/>
                <a:latin typeface="Trajan Pro"/>
                <a:ea typeface="Calibri" panose="020F0502020204030204" pitchFamily="34" charset="0"/>
                <a:cs typeface="Times New Roman" panose="02020603050405020304" pitchFamily="18" charset="0"/>
              </a:rPr>
              <a:t>ȘI </a:t>
            </a:r>
          </a:p>
          <a:p>
            <a:pPr marL="0" marR="0">
              <a:lnSpc>
                <a:spcPct val="107000"/>
              </a:lnSpc>
              <a:spcBef>
                <a:spcPts val="0"/>
              </a:spcBef>
            </a:pPr>
            <a:r>
              <a:rPr lang="ro-RO" sz="700" dirty="0">
                <a:solidFill>
                  <a:srgbClr val="002060"/>
                </a:solidFill>
                <a:effectLst/>
                <a:latin typeface="Trajan Pro"/>
                <a:ea typeface="Calibri" panose="020F0502020204030204" pitchFamily="34" charset="0"/>
                <a:cs typeface="Times New Roman" panose="02020603050405020304" pitchFamily="18" charset="0"/>
              </a:rPr>
              <a:t>DEZVOLTĂRII RURALE</a:t>
            </a:r>
            <a:endParaRPr lang="en-US" sz="7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700" b="1" dirty="0">
                <a:solidFill>
                  <a:srgbClr val="002060"/>
                </a:solidFill>
                <a:effectLst/>
                <a:latin typeface="Trajan Pro"/>
                <a:ea typeface="Calibri" panose="020F0502020204030204" pitchFamily="34" charset="0"/>
                <a:cs typeface="Times New Roman" panose="02020603050405020304" pitchFamily="18" charset="0"/>
              </a:rPr>
              <a:t>AGENȚIA NAȚIONALĂ A ZONEI MONTANE</a:t>
            </a:r>
            <a:endParaRPr lang="en-US" sz="7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6" name="Imagine 115">
            <a:extLst>
              <a:ext uri="{FF2B5EF4-FFF2-40B4-BE49-F238E27FC236}">
                <a16:creationId xmlns:a16="http://schemas.microsoft.com/office/drawing/2014/main" id="{2E0137AB-3F68-4998-8E50-402A69F7940A}"/>
              </a:ext>
            </a:extLst>
          </p:cNvPr>
          <p:cNvPicPr/>
          <p:nvPr/>
        </p:nvPicPr>
        <p:blipFill>
          <a:blip r:embed="rId9" cstate="hqprint">
            <a:extLst>
              <a:ext uri="{28A0092B-C50C-407E-A947-70E740481C1C}">
                <a14:useLocalDpi xmlns:a14="http://schemas.microsoft.com/office/drawing/2010/main" val="0"/>
              </a:ext>
            </a:extLst>
          </a:blip>
          <a:stretch>
            <a:fillRect/>
          </a:stretch>
        </p:blipFill>
        <p:spPr>
          <a:xfrm>
            <a:off x="182675" y="227931"/>
            <a:ext cx="374871" cy="396383"/>
          </a:xfrm>
          <a:prstGeom prst="rect">
            <a:avLst/>
          </a:prstGeom>
        </p:spPr>
      </p:pic>
      <p:pic>
        <p:nvPicPr>
          <p:cNvPr id="117" name="Picture 2" descr="logoANZM-2019">
            <a:extLst>
              <a:ext uri="{FF2B5EF4-FFF2-40B4-BE49-F238E27FC236}">
                <a16:creationId xmlns:a16="http://schemas.microsoft.com/office/drawing/2014/main" id="{383446DD-BBBF-46AC-B7EE-61D4E7AF5154}"/>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2469951" y="175782"/>
            <a:ext cx="487707" cy="39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338283"/>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95308E0-12BF-4065-8254-3A50059E5A33}"/>
              </a:ext>
            </a:extLst>
          </p:cNvPr>
          <p:cNvSpPr>
            <a:spLocks noGrp="1"/>
          </p:cNvSpPr>
          <p:nvPr>
            <p:ph type="title"/>
          </p:nvPr>
        </p:nvSpPr>
        <p:spPr>
          <a:xfrm>
            <a:off x="1124160" y="553381"/>
            <a:ext cx="10515600" cy="310552"/>
          </a:xfrm>
        </p:spPr>
        <p:txBody>
          <a:bodyPr>
            <a:normAutofit fontScale="90000"/>
          </a:bodyPr>
          <a:lstStyle/>
          <a:p>
            <a:pPr algn="ctr"/>
            <a:r>
              <a:rPr lang="ro-RO" sz="2000" b="1" dirty="0">
                <a:solidFill>
                  <a:srgbClr val="002060"/>
                </a:solidFill>
                <a:latin typeface="Arial" panose="020B0604020202020204" pitchFamily="34" charset="0"/>
                <a:cs typeface="Arial" panose="020B0604020202020204" pitchFamily="34" charset="0"/>
              </a:rPr>
              <a:t>Programul de încurajare a investițiilor din zona montană – ALOCĂRI FINANCIARE</a:t>
            </a:r>
            <a:endParaRPr lang="ro-RO" sz="2000" b="1" dirty="0">
              <a:solidFill>
                <a:srgbClr val="002060"/>
              </a:solidFill>
              <a:latin typeface="Trebuchet MS" panose="020B0603020202020204" pitchFamily="34" charset="0"/>
            </a:endParaRPr>
          </a:p>
        </p:txBody>
      </p:sp>
      <p:graphicFrame>
        <p:nvGraphicFramePr>
          <p:cNvPr id="3" name="Tabel 2">
            <a:extLst>
              <a:ext uri="{FF2B5EF4-FFF2-40B4-BE49-F238E27FC236}">
                <a16:creationId xmlns:a16="http://schemas.microsoft.com/office/drawing/2014/main" id="{99EC51EE-FF15-434A-80A0-8F5E34BCC5DC}"/>
              </a:ext>
            </a:extLst>
          </p:cNvPr>
          <p:cNvGraphicFramePr>
            <a:graphicFrameLocks noGrp="1"/>
          </p:cNvGraphicFramePr>
          <p:nvPr>
            <p:extLst>
              <p:ext uri="{D42A27DB-BD31-4B8C-83A1-F6EECF244321}">
                <p14:modId xmlns:p14="http://schemas.microsoft.com/office/powerpoint/2010/main" val="1706319920"/>
              </p:ext>
            </p:extLst>
          </p:nvPr>
        </p:nvGraphicFramePr>
        <p:xfrm>
          <a:off x="73152" y="856218"/>
          <a:ext cx="12042647" cy="5483707"/>
        </p:xfrm>
        <a:graphic>
          <a:graphicData uri="http://schemas.openxmlformats.org/drawingml/2006/table">
            <a:tbl>
              <a:tblPr/>
              <a:tblGrid>
                <a:gridCol w="720502">
                  <a:extLst>
                    <a:ext uri="{9D8B030D-6E8A-4147-A177-3AD203B41FA5}">
                      <a16:colId xmlns:a16="http://schemas.microsoft.com/office/drawing/2014/main" val="1789056699"/>
                    </a:ext>
                  </a:extLst>
                </a:gridCol>
                <a:gridCol w="6956776">
                  <a:extLst>
                    <a:ext uri="{9D8B030D-6E8A-4147-A177-3AD203B41FA5}">
                      <a16:colId xmlns:a16="http://schemas.microsoft.com/office/drawing/2014/main" val="3368826922"/>
                    </a:ext>
                  </a:extLst>
                </a:gridCol>
                <a:gridCol w="1455123">
                  <a:extLst>
                    <a:ext uri="{9D8B030D-6E8A-4147-A177-3AD203B41FA5}">
                      <a16:colId xmlns:a16="http://schemas.microsoft.com/office/drawing/2014/main" val="2267542265"/>
                    </a:ext>
                  </a:extLst>
                </a:gridCol>
                <a:gridCol w="1455123">
                  <a:extLst>
                    <a:ext uri="{9D8B030D-6E8A-4147-A177-3AD203B41FA5}">
                      <a16:colId xmlns:a16="http://schemas.microsoft.com/office/drawing/2014/main" val="1763943354"/>
                    </a:ext>
                  </a:extLst>
                </a:gridCol>
                <a:gridCol w="1455123">
                  <a:extLst>
                    <a:ext uri="{9D8B030D-6E8A-4147-A177-3AD203B41FA5}">
                      <a16:colId xmlns:a16="http://schemas.microsoft.com/office/drawing/2014/main" val="3722880167"/>
                    </a:ext>
                  </a:extLst>
                </a:gridCol>
              </a:tblGrid>
              <a:tr h="1562791">
                <a:tc>
                  <a:txBody>
                    <a:bodyPr/>
                    <a:lstStyle/>
                    <a:p>
                      <a:pPr algn="ctr" fontAlgn="ctr"/>
                      <a:r>
                        <a:rPr lang="ro-RO" sz="1800" b="1" i="0" u="none" strike="noStrike" dirty="0">
                          <a:solidFill>
                            <a:schemeClr val="bg1"/>
                          </a:solidFill>
                          <a:effectLst/>
                          <a:latin typeface="Arial" panose="020B0604020202020204" pitchFamily="34" charset="0"/>
                          <a:cs typeface="Arial" panose="020B0604020202020204" pitchFamily="34" charset="0"/>
                        </a:rPr>
                        <a:t>Nr. crt.</a:t>
                      </a:r>
                    </a:p>
                  </a:txBody>
                  <a:tcPr marL="7216" marR="7216" marT="7216"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ro-RO" sz="1800" b="1" i="0" u="none" strike="noStrike" dirty="0">
                          <a:solidFill>
                            <a:schemeClr val="bg1"/>
                          </a:solidFill>
                          <a:effectLst/>
                          <a:latin typeface="Arial" panose="020B0604020202020204" pitchFamily="34" charset="0"/>
                          <a:cs typeface="Arial" panose="020B0604020202020204" pitchFamily="34" charset="0"/>
                        </a:rPr>
                        <a:t>Denumirea proiectului</a:t>
                      </a:r>
                    </a:p>
                  </a:txBody>
                  <a:tcPr marL="7216" marR="7216" marT="72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ro-RO" sz="1800" b="1" i="0" u="none" strike="noStrike" dirty="0">
                          <a:solidFill>
                            <a:schemeClr val="bg1"/>
                          </a:solidFill>
                          <a:effectLst/>
                          <a:latin typeface="Arial" panose="020B0604020202020204" pitchFamily="34" charset="0"/>
                          <a:cs typeface="Arial" panose="020B0604020202020204" pitchFamily="34" charset="0"/>
                        </a:rPr>
                        <a:t>Valoare totală Program </a:t>
                      </a:r>
                    </a:p>
                    <a:p>
                      <a:pPr algn="ctr" fontAlgn="b"/>
                      <a:r>
                        <a:rPr lang="ro-RO" sz="1800" b="1" i="0" u="none" strike="noStrike" dirty="0">
                          <a:solidFill>
                            <a:schemeClr val="bg1"/>
                          </a:solidFill>
                          <a:effectLst/>
                          <a:latin typeface="Arial" panose="020B0604020202020204" pitchFamily="34" charset="0"/>
                          <a:cs typeface="Arial" panose="020B0604020202020204" pitchFamily="34" charset="0"/>
                        </a:rPr>
                        <a:t>(mii EURO)</a:t>
                      </a:r>
                    </a:p>
                  </a:txBody>
                  <a:tcPr marL="7216" marR="7216" marT="72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pt-BR" sz="1800" b="1" i="0" u="none" strike="noStrike" dirty="0">
                          <a:solidFill>
                            <a:schemeClr val="bg1"/>
                          </a:solidFill>
                          <a:effectLst/>
                          <a:latin typeface="Arial" panose="020B0604020202020204" pitchFamily="34" charset="0"/>
                          <a:cs typeface="Arial" panose="020B0604020202020204" pitchFamily="34" charset="0"/>
                        </a:rPr>
                        <a:t>Valoare </a:t>
                      </a:r>
                      <a:r>
                        <a:rPr lang="ro-RO" sz="1800" b="1" i="0" u="none" strike="noStrike" dirty="0">
                          <a:solidFill>
                            <a:schemeClr val="bg1"/>
                          </a:solidFill>
                          <a:effectLst/>
                          <a:latin typeface="Arial" panose="020B0604020202020204" pitchFamily="34" charset="0"/>
                          <a:cs typeface="Arial" panose="020B0604020202020204" pitchFamily="34" charset="0"/>
                        </a:rPr>
                        <a:t>totală program </a:t>
                      </a:r>
                    </a:p>
                    <a:p>
                      <a:pPr algn="ctr" fontAlgn="b"/>
                      <a:r>
                        <a:rPr lang="ro-RO" sz="1800" b="1" i="0" u="none" strike="noStrike" dirty="0">
                          <a:solidFill>
                            <a:schemeClr val="bg1"/>
                          </a:solidFill>
                          <a:effectLst/>
                          <a:latin typeface="Arial" panose="020B0604020202020204" pitchFamily="34" charset="0"/>
                          <a:cs typeface="Arial" panose="020B0604020202020204" pitchFamily="34" charset="0"/>
                        </a:rPr>
                        <a:t>(mii LEI)</a:t>
                      </a:r>
                      <a:endParaRPr lang="pt-BR" sz="1800" b="1" i="0" u="none" strike="noStrike" dirty="0">
                        <a:solidFill>
                          <a:schemeClr val="bg1"/>
                        </a:solidFill>
                        <a:effectLst/>
                        <a:latin typeface="Arial" panose="020B0604020202020204" pitchFamily="34" charset="0"/>
                        <a:cs typeface="Arial" panose="020B0604020202020204" pitchFamily="34" charset="0"/>
                      </a:endParaRPr>
                    </a:p>
                  </a:txBody>
                  <a:tcPr marL="7216" marR="7216" marT="72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fr-FR" sz="1800" b="1" i="0" u="none" strike="noStrike" dirty="0" err="1">
                          <a:solidFill>
                            <a:schemeClr val="bg1"/>
                          </a:solidFill>
                          <a:effectLst/>
                          <a:latin typeface="Arial" panose="020B0604020202020204" pitchFamily="34" charset="0"/>
                          <a:cs typeface="Arial" panose="020B0604020202020204" pitchFamily="34" charset="0"/>
                        </a:rPr>
                        <a:t>Valoare</a:t>
                      </a:r>
                      <a:r>
                        <a:rPr lang="fr-FR" sz="1800" b="1" i="0" u="none" strike="noStrike" dirty="0">
                          <a:solidFill>
                            <a:schemeClr val="bg1"/>
                          </a:solidFill>
                          <a:effectLst/>
                          <a:latin typeface="Arial" panose="020B0604020202020204" pitchFamily="34" charset="0"/>
                          <a:cs typeface="Arial" panose="020B0604020202020204" pitchFamily="34" charset="0"/>
                        </a:rPr>
                        <a:t> </a:t>
                      </a:r>
                      <a:r>
                        <a:rPr kumimoji="0" lang="fr-FR"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2019</a:t>
                      </a:r>
                      <a:endParaRPr kumimoji="0" lang="ro-RO"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algn="ctr" fontAlgn="b"/>
                      <a:r>
                        <a:rPr kumimoji="0" lang="ro-RO"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program </a:t>
                      </a:r>
                    </a:p>
                    <a:p>
                      <a:pPr algn="ctr" fontAlgn="b"/>
                      <a:r>
                        <a:rPr kumimoji="0" lang="ro-RO"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(mii LEI)</a:t>
                      </a:r>
                      <a:endParaRPr lang="fr-FR" sz="1800" b="1" i="0" u="none" strike="noStrike" dirty="0">
                        <a:solidFill>
                          <a:schemeClr val="bg1"/>
                        </a:solidFill>
                        <a:effectLst/>
                        <a:latin typeface="Arial" panose="020B0604020202020204" pitchFamily="34" charset="0"/>
                        <a:cs typeface="Arial" panose="020B0604020202020204" pitchFamily="34" charset="0"/>
                      </a:endParaRPr>
                    </a:p>
                  </a:txBody>
                  <a:tcPr marL="7216" marR="7216" marT="7216"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08731028"/>
                  </a:ext>
                </a:extLst>
              </a:tr>
              <a:tr h="548184">
                <a:tc>
                  <a:txBody>
                    <a:bodyPr/>
                    <a:lstStyle/>
                    <a:p>
                      <a:pPr algn="ctr" fontAlgn="b"/>
                      <a:r>
                        <a:rPr lang="ro-RO" sz="1800" b="1" i="0" u="none" strike="noStrike" dirty="0">
                          <a:solidFill>
                            <a:srgbClr val="002060"/>
                          </a:solidFill>
                          <a:effectLst/>
                          <a:latin typeface="Arial" panose="020B0604020202020204" pitchFamily="34" charset="0"/>
                          <a:cs typeface="Arial" panose="020B0604020202020204" pitchFamily="34" charset="0"/>
                        </a:rPr>
                        <a:t>1</a:t>
                      </a:r>
                    </a:p>
                  </a:txBody>
                  <a:tcPr marL="7216" marR="7216" marT="7216" marB="0" anchor="ctr">
                    <a:lnL w="12700" cap="flat" cmpd="sng" algn="ctr">
                      <a:solidFill>
                        <a:schemeClr val="tx1"/>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accent6">
                        <a:lumMod val="20000"/>
                        <a:lumOff val="80000"/>
                      </a:schemeClr>
                    </a:solidFill>
                  </a:tcPr>
                </a:tc>
                <a:tc>
                  <a:txBody>
                    <a:bodyPr/>
                    <a:lstStyle/>
                    <a:p>
                      <a:pPr algn="just" fontAlgn="b"/>
                      <a:r>
                        <a:rPr lang="ro-RO" sz="1800" b="1" i="0" u="none" strike="noStrike" dirty="0">
                          <a:solidFill>
                            <a:srgbClr val="002060"/>
                          </a:solidFill>
                          <a:effectLst/>
                          <a:latin typeface="Arial" panose="020B0604020202020204" pitchFamily="34" charset="0"/>
                          <a:cs typeface="Arial" panose="020B0604020202020204" pitchFamily="34" charset="0"/>
                        </a:rPr>
                        <a:t>Program de investiții pentru înființarea centrelor de colectare și/sau prelucrare a laptelui în zona montană</a:t>
                      </a:r>
                    </a:p>
                  </a:txBody>
                  <a:tcPr marL="7216" marR="7216" marT="7216"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accent6">
                        <a:lumMod val="20000"/>
                        <a:lumOff val="80000"/>
                      </a:schemeClr>
                    </a:solidFill>
                  </a:tcPr>
                </a:tc>
                <a:tc>
                  <a:txBody>
                    <a:bodyPr/>
                    <a:lstStyle/>
                    <a:p>
                      <a:pPr algn="ctr" fontAlgn="b"/>
                      <a:r>
                        <a:rPr lang="ro-RO" sz="1800" b="1" i="0" u="none" strike="noStrike" dirty="0">
                          <a:solidFill>
                            <a:srgbClr val="002060"/>
                          </a:solidFill>
                          <a:effectLst/>
                          <a:latin typeface="Arial" panose="020B0604020202020204" pitchFamily="34" charset="0"/>
                          <a:cs typeface="Arial" panose="020B0604020202020204" pitchFamily="34" charset="0"/>
                        </a:rPr>
                        <a:t>60.000</a:t>
                      </a:r>
                    </a:p>
                  </a:txBody>
                  <a:tcPr marL="7216" marR="7216" marT="7216"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92D050"/>
                    </a:solidFill>
                  </a:tcPr>
                </a:tc>
                <a:tc>
                  <a:txBody>
                    <a:bodyPr/>
                    <a:lstStyle/>
                    <a:p>
                      <a:pPr algn="ctr" fontAlgn="b"/>
                      <a:r>
                        <a:rPr lang="ro-RO" sz="1800" b="1" i="0" u="none" strike="noStrike" dirty="0">
                          <a:solidFill>
                            <a:srgbClr val="002060"/>
                          </a:solidFill>
                          <a:effectLst/>
                          <a:latin typeface="Arial" panose="020B0604020202020204" pitchFamily="34" charset="0"/>
                          <a:cs typeface="Arial" panose="020B0604020202020204" pitchFamily="34" charset="0"/>
                        </a:rPr>
                        <a:t>288.000</a:t>
                      </a:r>
                    </a:p>
                  </a:txBody>
                  <a:tcPr marL="7216" marR="7216" marT="7216"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00B0F0"/>
                    </a:solidFill>
                  </a:tcPr>
                </a:tc>
                <a:tc>
                  <a:txBody>
                    <a:bodyPr/>
                    <a:lstStyle/>
                    <a:p>
                      <a:pPr algn="ctr" fontAlgn="b"/>
                      <a:r>
                        <a:rPr lang="ro-RO" sz="1800" b="1" i="0" u="none" strike="noStrike" dirty="0">
                          <a:solidFill>
                            <a:srgbClr val="002060"/>
                          </a:solidFill>
                          <a:effectLst/>
                          <a:latin typeface="Arial" panose="020B0604020202020204" pitchFamily="34" charset="0"/>
                          <a:cs typeface="Arial" panose="020B0604020202020204" pitchFamily="34" charset="0"/>
                        </a:rPr>
                        <a:t>33.000</a:t>
                      </a:r>
                    </a:p>
                  </a:txBody>
                  <a:tcPr marL="7216" marR="7216" marT="7216" marB="0" anchor="ctr">
                    <a:lnL w="12700" cap="flat" cmpd="sng" algn="ctr">
                      <a:solidFill>
                        <a:srgbClr val="FFC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9966"/>
                    </a:solidFill>
                  </a:tcPr>
                </a:tc>
                <a:extLst>
                  <a:ext uri="{0D108BD9-81ED-4DB2-BD59-A6C34878D82A}">
                    <a16:rowId xmlns:a16="http://schemas.microsoft.com/office/drawing/2014/main" val="1154476914"/>
                  </a:ext>
                </a:extLst>
              </a:tr>
              <a:tr h="818716">
                <a:tc>
                  <a:txBody>
                    <a:bodyPr/>
                    <a:lstStyle/>
                    <a:p>
                      <a:pPr algn="ctr" fontAlgn="b"/>
                      <a:r>
                        <a:rPr lang="ro-RO" sz="1800" b="1" i="0" u="none" strike="noStrike" dirty="0">
                          <a:solidFill>
                            <a:srgbClr val="002060"/>
                          </a:solidFill>
                          <a:effectLst/>
                          <a:latin typeface="Arial" panose="020B0604020202020204" pitchFamily="34" charset="0"/>
                          <a:cs typeface="Arial" panose="020B0604020202020204" pitchFamily="34" charset="0"/>
                        </a:rPr>
                        <a:t>2</a:t>
                      </a:r>
                    </a:p>
                  </a:txBody>
                  <a:tcPr marL="7216" marR="7216" marT="7216" marB="0" anchor="ctr">
                    <a:lnL w="12700" cap="flat" cmpd="sng" algn="ctr">
                      <a:solidFill>
                        <a:schemeClr val="tx1"/>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accent5">
                        <a:lumMod val="20000"/>
                        <a:lumOff val="80000"/>
                      </a:schemeClr>
                    </a:solidFill>
                  </a:tcPr>
                </a:tc>
                <a:tc>
                  <a:txBody>
                    <a:bodyPr/>
                    <a:lstStyle/>
                    <a:p>
                      <a:pPr algn="just" fontAlgn="b"/>
                      <a:r>
                        <a:rPr lang="ro-RO" sz="1800" b="1" i="0" u="none" strike="noStrike" dirty="0">
                          <a:solidFill>
                            <a:srgbClr val="002060"/>
                          </a:solidFill>
                          <a:effectLst/>
                          <a:latin typeface="Arial" panose="020B0604020202020204" pitchFamily="34" charset="0"/>
                          <a:cs typeface="Arial" panose="020B0604020202020204" pitchFamily="34" charset="0"/>
                        </a:rPr>
                        <a:t>Program de investiții pentru </a:t>
                      </a:r>
                      <a:r>
                        <a:rPr lang="ro-RO" sz="1800" b="1" i="0" u="none" strike="noStrike" dirty="0" err="1">
                          <a:solidFill>
                            <a:srgbClr val="002060"/>
                          </a:solidFill>
                          <a:effectLst/>
                          <a:latin typeface="Arial" panose="020B0604020202020204" pitchFamily="34" charset="0"/>
                          <a:cs typeface="Arial" panose="020B0604020202020204" pitchFamily="34" charset="0"/>
                        </a:rPr>
                        <a:t>înfiinţarea</a:t>
                      </a:r>
                      <a:r>
                        <a:rPr lang="ro-RO" sz="1800" b="1" i="0" u="none" strike="noStrike" dirty="0">
                          <a:solidFill>
                            <a:srgbClr val="002060"/>
                          </a:solidFill>
                          <a:effectLst/>
                          <a:latin typeface="Arial" panose="020B0604020202020204" pitchFamily="34" charset="0"/>
                          <a:cs typeface="Arial" panose="020B0604020202020204" pitchFamily="34" charset="0"/>
                        </a:rPr>
                        <a:t> </a:t>
                      </a:r>
                      <a:r>
                        <a:rPr lang="ro-RO" sz="1800" b="1" i="0" u="none" strike="noStrike" dirty="0" err="1">
                          <a:solidFill>
                            <a:srgbClr val="002060"/>
                          </a:solidFill>
                          <a:effectLst/>
                          <a:latin typeface="Arial" panose="020B0604020202020204" pitchFamily="34" charset="0"/>
                          <a:cs typeface="Arial" panose="020B0604020202020204" pitchFamily="34" charset="0"/>
                        </a:rPr>
                        <a:t>unităţilor</a:t>
                      </a:r>
                      <a:r>
                        <a:rPr lang="ro-RO" sz="1800" b="1" i="0" u="none" strike="noStrike" dirty="0">
                          <a:solidFill>
                            <a:srgbClr val="002060"/>
                          </a:solidFill>
                          <a:effectLst/>
                          <a:latin typeface="Arial" panose="020B0604020202020204" pitchFamily="34" charset="0"/>
                          <a:cs typeface="Arial" panose="020B0604020202020204" pitchFamily="34" charset="0"/>
                        </a:rPr>
                        <a:t> de capacitate mică pentru sacrificarea animalelor </a:t>
                      </a:r>
                      <a:r>
                        <a:rPr lang="ro-RO" sz="1800" b="1" i="0" u="none" strike="noStrike" dirty="0" err="1">
                          <a:solidFill>
                            <a:srgbClr val="002060"/>
                          </a:solidFill>
                          <a:effectLst/>
                          <a:latin typeface="Arial" panose="020B0604020202020204" pitchFamily="34" charset="0"/>
                          <a:cs typeface="Arial" panose="020B0604020202020204" pitchFamily="34" charset="0"/>
                        </a:rPr>
                        <a:t>şi</a:t>
                      </a:r>
                      <a:r>
                        <a:rPr lang="ro-RO" sz="1800" b="1" i="0" u="none" strike="noStrike" dirty="0">
                          <a:solidFill>
                            <a:srgbClr val="002060"/>
                          </a:solidFill>
                          <a:effectLst/>
                          <a:latin typeface="Arial" panose="020B0604020202020204" pitchFamily="34" charset="0"/>
                          <a:cs typeface="Arial" panose="020B0604020202020204" pitchFamily="34" charset="0"/>
                        </a:rPr>
                        <a:t>/sau prelucrarea cărnii în zona montană</a:t>
                      </a:r>
                    </a:p>
                  </a:txBody>
                  <a:tcPr marL="7216" marR="7216" marT="7216"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accent5">
                        <a:lumMod val="20000"/>
                        <a:lumOff val="80000"/>
                      </a:schemeClr>
                    </a:solidFill>
                  </a:tcPr>
                </a:tc>
                <a:tc>
                  <a:txBody>
                    <a:bodyPr/>
                    <a:lstStyle/>
                    <a:p>
                      <a:pPr algn="ctr" fontAlgn="b"/>
                      <a:r>
                        <a:rPr lang="ro-RO" sz="1800" b="1" i="0" u="none" strike="noStrike" dirty="0">
                          <a:solidFill>
                            <a:srgbClr val="002060"/>
                          </a:solidFill>
                          <a:effectLst/>
                          <a:latin typeface="Arial" panose="020B0604020202020204" pitchFamily="34" charset="0"/>
                          <a:cs typeface="Arial" panose="020B0604020202020204" pitchFamily="34" charset="0"/>
                        </a:rPr>
                        <a:t>15.000</a:t>
                      </a:r>
                    </a:p>
                  </a:txBody>
                  <a:tcPr marL="7216" marR="7216" marT="7216"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92D050"/>
                    </a:solidFill>
                  </a:tcPr>
                </a:tc>
                <a:tc>
                  <a:txBody>
                    <a:bodyPr/>
                    <a:lstStyle/>
                    <a:p>
                      <a:pPr algn="ctr" fontAlgn="b"/>
                      <a:r>
                        <a:rPr lang="ro-RO" sz="1800" b="1" i="0" u="none" strike="noStrike" dirty="0">
                          <a:solidFill>
                            <a:srgbClr val="002060"/>
                          </a:solidFill>
                          <a:effectLst/>
                          <a:latin typeface="Arial" panose="020B0604020202020204" pitchFamily="34" charset="0"/>
                          <a:cs typeface="Arial" panose="020B0604020202020204" pitchFamily="34" charset="0"/>
                        </a:rPr>
                        <a:t>72.000</a:t>
                      </a:r>
                    </a:p>
                  </a:txBody>
                  <a:tcPr marL="7216" marR="7216" marT="7216"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00B0F0"/>
                    </a:solidFill>
                  </a:tcPr>
                </a:tc>
                <a:tc>
                  <a:txBody>
                    <a:bodyPr/>
                    <a:lstStyle/>
                    <a:p>
                      <a:pPr algn="ctr" fontAlgn="b"/>
                      <a:r>
                        <a:rPr lang="ro-RO" sz="1800" b="1" i="0" u="none" strike="noStrike" dirty="0">
                          <a:solidFill>
                            <a:srgbClr val="002060"/>
                          </a:solidFill>
                          <a:effectLst/>
                          <a:latin typeface="Arial" panose="020B0604020202020204" pitchFamily="34" charset="0"/>
                          <a:cs typeface="Arial" panose="020B0604020202020204" pitchFamily="34" charset="0"/>
                        </a:rPr>
                        <a:t>20.000</a:t>
                      </a:r>
                    </a:p>
                  </a:txBody>
                  <a:tcPr marL="7216" marR="7216" marT="7216" marB="0" anchor="ctr">
                    <a:lnL w="12700" cap="flat" cmpd="sng" algn="ctr">
                      <a:solidFill>
                        <a:srgbClr val="FFC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9966"/>
                    </a:solidFill>
                  </a:tcPr>
                </a:tc>
                <a:extLst>
                  <a:ext uri="{0D108BD9-81ED-4DB2-BD59-A6C34878D82A}">
                    <a16:rowId xmlns:a16="http://schemas.microsoft.com/office/drawing/2014/main" val="949756170"/>
                  </a:ext>
                </a:extLst>
              </a:tr>
              <a:tr h="330136">
                <a:tc>
                  <a:txBody>
                    <a:bodyPr/>
                    <a:lstStyle/>
                    <a:p>
                      <a:pPr algn="ctr" fontAlgn="b"/>
                      <a:r>
                        <a:rPr lang="ro-RO" sz="1800" b="1" i="0" u="none" strike="noStrike" dirty="0">
                          <a:solidFill>
                            <a:srgbClr val="002060"/>
                          </a:solidFill>
                          <a:effectLst/>
                          <a:latin typeface="Arial" panose="020B0604020202020204" pitchFamily="34" charset="0"/>
                          <a:cs typeface="Arial" panose="020B0604020202020204" pitchFamily="34" charset="0"/>
                        </a:rPr>
                        <a:t>3</a:t>
                      </a:r>
                    </a:p>
                  </a:txBody>
                  <a:tcPr marL="7216" marR="7216" marT="7216" marB="0" anchor="b">
                    <a:lnL w="12700" cap="flat" cmpd="sng" algn="ctr">
                      <a:solidFill>
                        <a:schemeClr val="tx1"/>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accent6">
                        <a:lumMod val="20000"/>
                        <a:lumOff val="80000"/>
                      </a:schemeClr>
                    </a:solidFill>
                  </a:tcPr>
                </a:tc>
                <a:tc>
                  <a:txBody>
                    <a:bodyPr/>
                    <a:lstStyle/>
                    <a:p>
                      <a:pPr algn="just" fontAlgn="b"/>
                      <a:r>
                        <a:rPr lang="pt-BR" sz="1800" b="1" i="0" u="none" strike="noStrike" dirty="0">
                          <a:solidFill>
                            <a:srgbClr val="002060"/>
                          </a:solidFill>
                          <a:effectLst/>
                          <a:latin typeface="Arial" panose="020B0604020202020204" pitchFamily="34" charset="0"/>
                          <a:cs typeface="Arial" panose="020B0604020202020204" pitchFamily="34" charset="0"/>
                        </a:rPr>
                        <a:t>Program de investiții pentru înfiinţarea stânelor montane</a:t>
                      </a:r>
                    </a:p>
                  </a:txBody>
                  <a:tcPr marL="7216" marR="7216" marT="7216"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accent6">
                        <a:lumMod val="20000"/>
                        <a:lumOff val="80000"/>
                      </a:schemeClr>
                    </a:solidFill>
                  </a:tcPr>
                </a:tc>
                <a:tc>
                  <a:txBody>
                    <a:bodyPr/>
                    <a:lstStyle/>
                    <a:p>
                      <a:pPr algn="ctr" fontAlgn="b"/>
                      <a:r>
                        <a:rPr lang="ro-RO" sz="1800" b="1" i="0" u="none" strike="noStrike" dirty="0">
                          <a:solidFill>
                            <a:srgbClr val="002060"/>
                          </a:solidFill>
                          <a:effectLst/>
                          <a:latin typeface="Arial" panose="020B0604020202020204" pitchFamily="34" charset="0"/>
                          <a:cs typeface="Arial" panose="020B0604020202020204" pitchFamily="34" charset="0"/>
                        </a:rPr>
                        <a:t>7.000</a:t>
                      </a:r>
                    </a:p>
                  </a:txBody>
                  <a:tcPr marL="7216" marR="7216" marT="7216"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92D050"/>
                    </a:solidFill>
                  </a:tcPr>
                </a:tc>
                <a:tc>
                  <a:txBody>
                    <a:bodyPr/>
                    <a:lstStyle/>
                    <a:p>
                      <a:pPr algn="ctr" fontAlgn="b"/>
                      <a:r>
                        <a:rPr lang="ro-RO" sz="1800" b="1" i="0" u="none" strike="noStrike" dirty="0">
                          <a:solidFill>
                            <a:srgbClr val="002060"/>
                          </a:solidFill>
                          <a:effectLst/>
                          <a:latin typeface="Arial" panose="020B0604020202020204" pitchFamily="34" charset="0"/>
                          <a:cs typeface="Arial" panose="020B0604020202020204" pitchFamily="34" charset="0"/>
                        </a:rPr>
                        <a:t>33.600</a:t>
                      </a:r>
                    </a:p>
                  </a:txBody>
                  <a:tcPr marL="7216" marR="7216" marT="7216"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00B0F0"/>
                    </a:solidFill>
                  </a:tcPr>
                </a:tc>
                <a:tc>
                  <a:txBody>
                    <a:bodyPr/>
                    <a:lstStyle/>
                    <a:p>
                      <a:pPr algn="ctr" fontAlgn="b"/>
                      <a:r>
                        <a:rPr lang="ro-RO" sz="1800" b="1" i="0" u="none" strike="noStrike" dirty="0">
                          <a:solidFill>
                            <a:srgbClr val="002060"/>
                          </a:solidFill>
                          <a:effectLst/>
                          <a:latin typeface="Arial" panose="020B0604020202020204" pitchFamily="34" charset="0"/>
                          <a:cs typeface="Arial" panose="020B0604020202020204" pitchFamily="34" charset="0"/>
                        </a:rPr>
                        <a:t>12.000</a:t>
                      </a:r>
                    </a:p>
                  </a:txBody>
                  <a:tcPr marL="7216" marR="7216" marT="7216" marB="0" anchor="ctr">
                    <a:lnL w="12700" cap="flat" cmpd="sng" algn="ctr">
                      <a:solidFill>
                        <a:srgbClr val="FFC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9966"/>
                    </a:solidFill>
                  </a:tcPr>
                </a:tc>
                <a:extLst>
                  <a:ext uri="{0D108BD9-81ED-4DB2-BD59-A6C34878D82A}">
                    <a16:rowId xmlns:a16="http://schemas.microsoft.com/office/drawing/2014/main" val="2367072340"/>
                  </a:ext>
                </a:extLst>
              </a:tr>
              <a:tr h="818716">
                <a:tc>
                  <a:txBody>
                    <a:bodyPr/>
                    <a:lstStyle/>
                    <a:p>
                      <a:pPr algn="ctr" fontAlgn="b"/>
                      <a:r>
                        <a:rPr lang="ro-RO" sz="1800" b="1" i="0" u="none" strike="noStrike" dirty="0">
                          <a:solidFill>
                            <a:srgbClr val="002060"/>
                          </a:solidFill>
                          <a:effectLst/>
                          <a:latin typeface="Arial" panose="020B0604020202020204" pitchFamily="34" charset="0"/>
                          <a:cs typeface="Arial" panose="020B0604020202020204" pitchFamily="34" charset="0"/>
                        </a:rPr>
                        <a:t>4</a:t>
                      </a:r>
                    </a:p>
                  </a:txBody>
                  <a:tcPr marL="7216" marR="7216" marT="7216" marB="0" anchor="ctr">
                    <a:lnL w="12700" cap="flat" cmpd="sng" algn="ctr">
                      <a:solidFill>
                        <a:schemeClr val="tx1"/>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accent5">
                        <a:lumMod val="20000"/>
                        <a:lumOff val="80000"/>
                      </a:schemeClr>
                    </a:solidFill>
                  </a:tcPr>
                </a:tc>
                <a:tc>
                  <a:txBody>
                    <a:bodyPr/>
                    <a:lstStyle/>
                    <a:p>
                      <a:pPr algn="just" fontAlgn="b"/>
                      <a:r>
                        <a:rPr lang="ro-RO" sz="1800" b="1" i="0" u="none" strike="noStrike" dirty="0">
                          <a:solidFill>
                            <a:srgbClr val="002060"/>
                          </a:solidFill>
                          <a:effectLst/>
                          <a:latin typeface="Arial" panose="020B0604020202020204" pitchFamily="34" charset="0"/>
                          <a:cs typeface="Arial" panose="020B0604020202020204" pitchFamily="34" charset="0"/>
                        </a:rPr>
                        <a:t>Program de investiții pentru </a:t>
                      </a:r>
                      <a:r>
                        <a:rPr lang="ro-RO" sz="1800" b="1" i="0" u="none" strike="noStrike" dirty="0" err="1">
                          <a:solidFill>
                            <a:srgbClr val="002060"/>
                          </a:solidFill>
                          <a:effectLst/>
                          <a:latin typeface="Arial" panose="020B0604020202020204" pitchFamily="34" charset="0"/>
                          <a:cs typeface="Arial" panose="020B0604020202020204" pitchFamily="34" charset="0"/>
                        </a:rPr>
                        <a:t>înfiinţarea</a:t>
                      </a:r>
                      <a:r>
                        <a:rPr lang="ro-RO" sz="1800" b="1" i="0" u="none" strike="noStrike" dirty="0">
                          <a:solidFill>
                            <a:srgbClr val="002060"/>
                          </a:solidFill>
                          <a:effectLst/>
                          <a:latin typeface="Arial" panose="020B0604020202020204" pitchFamily="34" charset="0"/>
                          <a:cs typeface="Arial" panose="020B0604020202020204" pitchFamily="34" charset="0"/>
                        </a:rPr>
                        <a:t> centrelor de colectare, spălare </a:t>
                      </a:r>
                      <a:r>
                        <a:rPr lang="ro-RO" sz="1800" b="1" i="0" u="none" strike="noStrike" dirty="0" err="1">
                          <a:solidFill>
                            <a:srgbClr val="002060"/>
                          </a:solidFill>
                          <a:effectLst/>
                          <a:latin typeface="Arial" panose="020B0604020202020204" pitchFamily="34" charset="0"/>
                          <a:cs typeface="Arial" panose="020B0604020202020204" pitchFamily="34" charset="0"/>
                        </a:rPr>
                        <a:t>şi</a:t>
                      </a:r>
                      <a:r>
                        <a:rPr lang="ro-RO" sz="1800" b="1" i="0" u="none" strike="noStrike" dirty="0">
                          <a:solidFill>
                            <a:srgbClr val="002060"/>
                          </a:solidFill>
                          <a:effectLst/>
                          <a:latin typeface="Arial" panose="020B0604020202020204" pitchFamily="34" charset="0"/>
                          <a:cs typeface="Arial" panose="020B0604020202020204" pitchFamily="34" charset="0"/>
                        </a:rPr>
                        <a:t> prelucrare primară de lână </a:t>
                      </a:r>
                      <a:r>
                        <a:rPr lang="ro-RO" sz="1800" b="1" i="0" u="none" strike="noStrike" dirty="0" err="1">
                          <a:solidFill>
                            <a:srgbClr val="002060"/>
                          </a:solidFill>
                          <a:effectLst/>
                          <a:latin typeface="Arial" panose="020B0604020202020204" pitchFamily="34" charset="0"/>
                          <a:cs typeface="Arial" panose="020B0604020202020204" pitchFamily="34" charset="0"/>
                        </a:rPr>
                        <a:t>şi</a:t>
                      </a:r>
                      <a:r>
                        <a:rPr lang="ro-RO" sz="1800" b="1" i="0" u="none" strike="noStrike" dirty="0">
                          <a:solidFill>
                            <a:srgbClr val="002060"/>
                          </a:solidFill>
                          <a:effectLst/>
                          <a:latin typeface="Arial" panose="020B0604020202020204" pitchFamily="34" charset="0"/>
                          <a:cs typeface="Arial" panose="020B0604020202020204" pitchFamily="34" charset="0"/>
                        </a:rPr>
                        <a:t> piei în zona montană</a:t>
                      </a:r>
                    </a:p>
                  </a:txBody>
                  <a:tcPr marL="7216" marR="7216" marT="7216"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accent5">
                        <a:lumMod val="20000"/>
                        <a:lumOff val="80000"/>
                      </a:schemeClr>
                    </a:solidFill>
                  </a:tcPr>
                </a:tc>
                <a:tc>
                  <a:txBody>
                    <a:bodyPr/>
                    <a:lstStyle/>
                    <a:p>
                      <a:pPr algn="ctr" fontAlgn="b"/>
                      <a:r>
                        <a:rPr lang="ro-RO" sz="1800" b="1" i="0" u="none" strike="noStrike" dirty="0">
                          <a:solidFill>
                            <a:srgbClr val="002060"/>
                          </a:solidFill>
                          <a:effectLst/>
                          <a:latin typeface="Arial" panose="020B0604020202020204" pitchFamily="34" charset="0"/>
                          <a:cs typeface="Arial" panose="020B0604020202020204" pitchFamily="34" charset="0"/>
                        </a:rPr>
                        <a:t>5.000</a:t>
                      </a:r>
                    </a:p>
                  </a:txBody>
                  <a:tcPr marL="7216" marR="7216" marT="7216"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92D050"/>
                    </a:solidFill>
                  </a:tcPr>
                </a:tc>
                <a:tc>
                  <a:txBody>
                    <a:bodyPr/>
                    <a:lstStyle/>
                    <a:p>
                      <a:pPr algn="ctr" fontAlgn="b"/>
                      <a:r>
                        <a:rPr lang="ro-RO" sz="1800" b="1" i="0" u="none" strike="noStrike" dirty="0">
                          <a:solidFill>
                            <a:srgbClr val="002060"/>
                          </a:solidFill>
                          <a:effectLst/>
                          <a:latin typeface="Arial" panose="020B0604020202020204" pitchFamily="34" charset="0"/>
                          <a:cs typeface="Arial" panose="020B0604020202020204" pitchFamily="34" charset="0"/>
                        </a:rPr>
                        <a:t>24.000</a:t>
                      </a:r>
                    </a:p>
                  </a:txBody>
                  <a:tcPr marL="7216" marR="7216" marT="7216"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00B0F0"/>
                    </a:solidFill>
                  </a:tcPr>
                </a:tc>
                <a:tc>
                  <a:txBody>
                    <a:bodyPr/>
                    <a:lstStyle/>
                    <a:p>
                      <a:pPr algn="ctr" fontAlgn="b"/>
                      <a:r>
                        <a:rPr lang="ro-RO" sz="1800" b="1" i="0" u="none" strike="noStrike" dirty="0">
                          <a:solidFill>
                            <a:srgbClr val="002060"/>
                          </a:solidFill>
                          <a:effectLst/>
                          <a:latin typeface="Arial" panose="020B0604020202020204" pitchFamily="34" charset="0"/>
                          <a:cs typeface="Arial" panose="020B0604020202020204" pitchFamily="34" charset="0"/>
                        </a:rPr>
                        <a:t>13.000</a:t>
                      </a:r>
                    </a:p>
                  </a:txBody>
                  <a:tcPr marL="7216" marR="7216" marT="7216" marB="0" anchor="ctr">
                    <a:lnL w="12700" cap="flat" cmpd="sng" algn="ctr">
                      <a:solidFill>
                        <a:srgbClr val="FFC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9966"/>
                    </a:solidFill>
                  </a:tcPr>
                </a:tc>
                <a:extLst>
                  <a:ext uri="{0D108BD9-81ED-4DB2-BD59-A6C34878D82A}">
                    <a16:rowId xmlns:a16="http://schemas.microsoft.com/office/drawing/2014/main" val="507397795"/>
                  </a:ext>
                </a:extLst>
              </a:tr>
              <a:tr h="1089250">
                <a:tc>
                  <a:txBody>
                    <a:bodyPr/>
                    <a:lstStyle/>
                    <a:p>
                      <a:pPr algn="ctr" fontAlgn="b"/>
                      <a:r>
                        <a:rPr lang="ro-RO" sz="1800" b="1" i="0" u="none" strike="noStrike" dirty="0">
                          <a:solidFill>
                            <a:srgbClr val="002060"/>
                          </a:solidFill>
                          <a:effectLst/>
                          <a:latin typeface="Arial" panose="020B0604020202020204" pitchFamily="34" charset="0"/>
                          <a:cs typeface="Arial" panose="020B0604020202020204" pitchFamily="34" charset="0"/>
                        </a:rPr>
                        <a:t>5</a:t>
                      </a:r>
                    </a:p>
                  </a:txBody>
                  <a:tcPr marL="7216" marR="7216" marT="7216" marB="0" anchor="ctr">
                    <a:lnL w="12700" cap="flat" cmpd="sng" algn="ctr">
                      <a:solidFill>
                        <a:schemeClr val="tx1"/>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accent6">
                        <a:lumMod val="20000"/>
                        <a:lumOff val="80000"/>
                      </a:schemeClr>
                    </a:solidFill>
                  </a:tcPr>
                </a:tc>
                <a:tc>
                  <a:txBody>
                    <a:bodyPr/>
                    <a:lstStyle/>
                    <a:p>
                      <a:pPr algn="just" fontAlgn="b"/>
                      <a:r>
                        <a:rPr lang="ro-RO" sz="1800" b="1" i="0" u="none" strike="noStrike" dirty="0">
                          <a:solidFill>
                            <a:srgbClr val="002060"/>
                          </a:solidFill>
                          <a:effectLst/>
                          <a:latin typeface="Arial" panose="020B0604020202020204" pitchFamily="34" charset="0"/>
                          <a:cs typeface="Arial" panose="020B0604020202020204" pitchFamily="34" charset="0"/>
                        </a:rPr>
                        <a:t>Program de investiții pentru înființarea centrelor de colectare </a:t>
                      </a:r>
                      <a:r>
                        <a:rPr lang="ro-RO" sz="1800" b="1" i="0" u="none" strike="noStrike" dirty="0" err="1">
                          <a:solidFill>
                            <a:srgbClr val="002060"/>
                          </a:solidFill>
                          <a:effectLst/>
                          <a:latin typeface="Arial" panose="020B0604020202020204" pitchFamily="34" charset="0"/>
                          <a:cs typeface="Arial" panose="020B0604020202020204" pitchFamily="34" charset="0"/>
                        </a:rPr>
                        <a:t>şi</a:t>
                      </a:r>
                      <a:r>
                        <a:rPr lang="ro-RO" sz="1800" b="1" i="0" u="none" strike="noStrike" dirty="0">
                          <a:solidFill>
                            <a:srgbClr val="002060"/>
                          </a:solidFill>
                          <a:effectLst/>
                          <a:latin typeface="Arial" panose="020B0604020202020204" pitchFamily="34" charset="0"/>
                          <a:cs typeface="Arial" panose="020B0604020202020204" pitchFamily="34" charset="0"/>
                        </a:rPr>
                        <a:t> prelucrare primară a fructelor de pădure, a ciupercilor </a:t>
                      </a:r>
                      <a:r>
                        <a:rPr lang="ro-RO" sz="1800" b="1" i="0" u="none" strike="noStrike" dirty="0" err="1">
                          <a:solidFill>
                            <a:srgbClr val="002060"/>
                          </a:solidFill>
                          <a:effectLst/>
                          <a:latin typeface="Arial" panose="020B0604020202020204" pitchFamily="34" charset="0"/>
                          <a:cs typeface="Arial" panose="020B0604020202020204" pitchFamily="34" charset="0"/>
                        </a:rPr>
                        <a:t>şi</a:t>
                      </a:r>
                      <a:r>
                        <a:rPr lang="ro-RO" sz="1800" b="1" i="0" u="none" strike="noStrike" dirty="0">
                          <a:solidFill>
                            <a:srgbClr val="002060"/>
                          </a:solidFill>
                          <a:effectLst/>
                          <a:latin typeface="Arial" panose="020B0604020202020204" pitchFamily="34" charset="0"/>
                          <a:cs typeface="Arial" panose="020B0604020202020204" pitchFamily="34" charset="0"/>
                        </a:rPr>
                        <a:t>/sau a plantelor medicinale </a:t>
                      </a:r>
                      <a:r>
                        <a:rPr lang="ro-RO" sz="1800" b="1" i="0" u="none" strike="noStrike" dirty="0" err="1">
                          <a:solidFill>
                            <a:srgbClr val="002060"/>
                          </a:solidFill>
                          <a:effectLst/>
                          <a:latin typeface="Arial" panose="020B0604020202020204" pitchFamily="34" charset="0"/>
                          <a:cs typeface="Arial" panose="020B0604020202020204" pitchFamily="34" charset="0"/>
                        </a:rPr>
                        <a:t>şi</a:t>
                      </a:r>
                      <a:r>
                        <a:rPr lang="ro-RO" sz="1800" b="1" i="0" u="none" strike="noStrike" dirty="0">
                          <a:solidFill>
                            <a:srgbClr val="002060"/>
                          </a:solidFill>
                          <a:effectLst/>
                          <a:latin typeface="Arial" panose="020B0604020202020204" pitchFamily="34" charset="0"/>
                          <a:cs typeface="Arial" panose="020B0604020202020204" pitchFamily="34" charset="0"/>
                        </a:rPr>
                        <a:t> aromatice din flora spontană </a:t>
                      </a:r>
                      <a:r>
                        <a:rPr lang="ro-RO" sz="1800" b="1" i="0" u="none" strike="noStrike" dirty="0" err="1">
                          <a:solidFill>
                            <a:srgbClr val="002060"/>
                          </a:solidFill>
                          <a:effectLst/>
                          <a:latin typeface="Arial" panose="020B0604020202020204" pitchFamily="34" charset="0"/>
                          <a:cs typeface="Arial" panose="020B0604020202020204" pitchFamily="34" charset="0"/>
                        </a:rPr>
                        <a:t>şi</a:t>
                      </a:r>
                      <a:r>
                        <a:rPr lang="ro-RO" sz="1800" b="1" i="0" u="none" strike="noStrike" dirty="0">
                          <a:solidFill>
                            <a:srgbClr val="002060"/>
                          </a:solidFill>
                          <a:effectLst/>
                          <a:latin typeface="Arial" panose="020B0604020202020204" pitchFamily="34" charset="0"/>
                          <a:cs typeface="Arial" panose="020B0604020202020204" pitchFamily="34" charset="0"/>
                        </a:rPr>
                        <a:t>/sau de cultură în zona montană</a:t>
                      </a:r>
                    </a:p>
                  </a:txBody>
                  <a:tcPr marL="7216" marR="7216" marT="7216"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accent6">
                        <a:lumMod val="20000"/>
                        <a:lumOff val="80000"/>
                      </a:schemeClr>
                    </a:solidFill>
                  </a:tcPr>
                </a:tc>
                <a:tc>
                  <a:txBody>
                    <a:bodyPr/>
                    <a:lstStyle/>
                    <a:p>
                      <a:pPr algn="ctr" fontAlgn="b"/>
                      <a:r>
                        <a:rPr lang="ro-RO" sz="1800" b="1" i="0" u="none" strike="noStrike" dirty="0">
                          <a:solidFill>
                            <a:srgbClr val="002060"/>
                          </a:solidFill>
                          <a:effectLst/>
                          <a:latin typeface="Arial" panose="020B0604020202020204" pitchFamily="34" charset="0"/>
                          <a:cs typeface="Arial" panose="020B0604020202020204" pitchFamily="34" charset="0"/>
                        </a:rPr>
                        <a:t>66.000</a:t>
                      </a:r>
                    </a:p>
                  </a:txBody>
                  <a:tcPr marL="7216" marR="7216" marT="7216"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92D050"/>
                    </a:solidFill>
                  </a:tcPr>
                </a:tc>
                <a:tc>
                  <a:txBody>
                    <a:bodyPr/>
                    <a:lstStyle/>
                    <a:p>
                      <a:pPr algn="ctr" fontAlgn="b"/>
                      <a:r>
                        <a:rPr lang="ro-RO" sz="1800" b="1" i="0" u="none" strike="noStrike" dirty="0">
                          <a:solidFill>
                            <a:srgbClr val="002060"/>
                          </a:solidFill>
                          <a:effectLst/>
                          <a:latin typeface="Arial" panose="020B0604020202020204" pitchFamily="34" charset="0"/>
                          <a:cs typeface="Arial" panose="020B0604020202020204" pitchFamily="34" charset="0"/>
                        </a:rPr>
                        <a:t>318.800</a:t>
                      </a:r>
                    </a:p>
                  </a:txBody>
                  <a:tcPr marL="7216" marR="7216" marT="7216"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00B0F0"/>
                    </a:solidFill>
                  </a:tcPr>
                </a:tc>
                <a:tc>
                  <a:txBody>
                    <a:bodyPr/>
                    <a:lstStyle/>
                    <a:p>
                      <a:pPr algn="ctr" fontAlgn="b"/>
                      <a:r>
                        <a:rPr lang="ro-RO" sz="1800" b="1" i="0" u="none" strike="noStrike" dirty="0">
                          <a:solidFill>
                            <a:srgbClr val="002060"/>
                          </a:solidFill>
                          <a:effectLst/>
                          <a:latin typeface="Arial" panose="020B0604020202020204" pitchFamily="34" charset="0"/>
                          <a:cs typeface="Arial" panose="020B0604020202020204" pitchFamily="34" charset="0"/>
                        </a:rPr>
                        <a:t>32.509</a:t>
                      </a:r>
                    </a:p>
                  </a:txBody>
                  <a:tcPr marL="7216" marR="7216" marT="7216" marB="0" anchor="ctr">
                    <a:lnL w="12700" cap="flat" cmpd="sng" algn="ctr">
                      <a:solidFill>
                        <a:srgbClr val="FFC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9966"/>
                    </a:solidFill>
                  </a:tcPr>
                </a:tc>
                <a:extLst>
                  <a:ext uri="{0D108BD9-81ED-4DB2-BD59-A6C34878D82A}">
                    <a16:rowId xmlns:a16="http://schemas.microsoft.com/office/drawing/2014/main" val="3554303624"/>
                  </a:ext>
                </a:extLst>
              </a:tr>
              <a:tr h="277650">
                <a:tc gridSpan="2">
                  <a:txBody>
                    <a:bodyPr/>
                    <a:lstStyle/>
                    <a:p>
                      <a:pPr algn="ctr" fontAlgn="b"/>
                      <a:r>
                        <a:rPr lang="ro-RO" sz="1800" b="1" i="0" u="none" strike="noStrike" dirty="0">
                          <a:solidFill>
                            <a:schemeClr val="bg1"/>
                          </a:solidFill>
                          <a:effectLst/>
                          <a:latin typeface="Arial" panose="020B0604020202020204" pitchFamily="34" charset="0"/>
                          <a:cs typeface="Arial" panose="020B0604020202020204" pitchFamily="34" charset="0"/>
                        </a:rPr>
                        <a:t> TOTAL</a:t>
                      </a:r>
                    </a:p>
                  </a:txBody>
                  <a:tcPr marL="7216" marR="7216" marT="7216" marB="0" anchor="b">
                    <a:lnL w="12700" cap="flat" cmpd="sng" algn="ctr">
                      <a:solidFill>
                        <a:schemeClr val="tx1"/>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pPr algn="just" fontAlgn="b"/>
                      <a:endParaRPr lang="ro-RO" sz="1800" b="0" i="0" u="none" strike="noStrike" dirty="0">
                        <a:solidFill>
                          <a:srgbClr val="000000"/>
                        </a:solidFill>
                        <a:effectLst/>
                        <a:latin typeface="Trebuchet MS" panose="020B0603020202020204" pitchFamily="34" charset="0"/>
                      </a:endParaRPr>
                    </a:p>
                  </a:txBody>
                  <a:tcPr marL="7216" marR="7216" marT="7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800" b="1" i="0" u="none" strike="noStrike" dirty="0">
                          <a:solidFill>
                            <a:schemeClr val="bg1"/>
                          </a:solidFill>
                          <a:effectLst/>
                          <a:latin typeface="Arial" panose="020B0604020202020204" pitchFamily="34" charset="0"/>
                          <a:cs typeface="Arial" panose="020B0604020202020204" pitchFamily="34" charset="0"/>
                        </a:rPr>
                        <a:t>153.000</a:t>
                      </a:r>
                    </a:p>
                  </a:txBody>
                  <a:tcPr marL="7216" marR="7216" marT="7216"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ro-RO" sz="1800" b="1" i="0" u="none" strike="noStrike" dirty="0">
                          <a:solidFill>
                            <a:schemeClr val="bg1"/>
                          </a:solidFill>
                          <a:effectLst/>
                          <a:latin typeface="Arial" panose="020B0604020202020204" pitchFamily="34" charset="0"/>
                          <a:cs typeface="Arial" panose="020B0604020202020204" pitchFamily="34" charset="0"/>
                        </a:rPr>
                        <a:t>734.400</a:t>
                      </a:r>
                    </a:p>
                  </a:txBody>
                  <a:tcPr marL="7216" marR="7216" marT="7216"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ro-RO" sz="1800" b="1" i="0" u="none" strike="noStrike" dirty="0">
                          <a:solidFill>
                            <a:schemeClr val="bg1"/>
                          </a:solidFill>
                          <a:effectLst/>
                          <a:latin typeface="Arial" panose="020B0604020202020204" pitchFamily="34" charset="0"/>
                          <a:cs typeface="Arial" panose="020B0604020202020204" pitchFamily="34" charset="0"/>
                        </a:rPr>
                        <a:t>115.749</a:t>
                      </a:r>
                    </a:p>
                  </a:txBody>
                  <a:tcPr marL="7216" marR="7216" marT="7216" marB="0" anchor="b">
                    <a:lnL w="12700" cap="flat" cmpd="sng" algn="ctr">
                      <a:solidFill>
                        <a:srgbClr val="FFC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48782273"/>
                  </a:ext>
                </a:extLst>
              </a:tr>
            </a:tbl>
          </a:graphicData>
        </a:graphic>
      </p:graphicFrame>
      <p:pic>
        <p:nvPicPr>
          <p:cNvPr id="4" name="Picture 2" descr="logoANZM-2019">
            <a:extLst>
              <a:ext uri="{FF2B5EF4-FFF2-40B4-BE49-F238E27FC236}">
                <a16:creationId xmlns:a16="http://schemas.microsoft.com/office/drawing/2014/main" id="{B24AB2B3-C868-4707-9AE1-3B4F903CED8C}"/>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473296" y="173286"/>
            <a:ext cx="487707" cy="398700"/>
          </a:xfrm>
          <a:prstGeom prst="rect">
            <a:avLst/>
          </a:prstGeom>
          <a:noFill/>
          <a:extLst>
            <a:ext uri="{909E8E84-426E-40DD-AFC4-6F175D3DCCD1}">
              <a14:hiddenFill xmlns:a14="http://schemas.microsoft.com/office/drawing/2010/main">
                <a:solidFill>
                  <a:srgbClr val="FFFFFF"/>
                </a:solidFill>
              </a14:hiddenFill>
            </a:ext>
          </a:extLst>
        </p:spPr>
      </p:pic>
      <p:sp>
        <p:nvSpPr>
          <p:cNvPr id="5" name="Dreptunghi 11">
            <a:extLst>
              <a:ext uri="{FF2B5EF4-FFF2-40B4-BE49-F238E27FC236}">
                <a16:creationId xmlns:a16="http://schemas.microsoft.com/office/drawing/2014/main" id="{BB142906-70C8-45DA-9662-0E09A4C4C7C2}"/>
              </a:ext>
            </a:extLst>
          </p:cNvPr>
          <p:cNvSpPr/>
          <p:nvPr/>
        </p:nvSpPr>
        <p:spPr>
          <a:xfrm>
            <a:off x="73152" y="82296"/>
            <a:ext cx="12042648" cy="6693408"/>
          </a:xfrm>
          <a:prstGeom prst="rect">
            <a:avLst/>
          </a:prstGeom>
          <a:noFill/>
          <a:ln w="38100"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reptunghi 12">
            <a:extLst>
              <a:ext uri="{FF2B5EF4-FFF2-40B4-BE49-F238E27FC236}">
                <a16:creationId xmlns:a16="http://schemas.microsoft.com/office/drawing/2014/main" id="{4D74DBF0-2EC2-4CB6-AFFC-0190AF901A07}"/>
              </a:ext>
            </a:extLst>
          </p:cNvPr>
          <p:cNvSpPr/>
          <p:nvPr/>
        </p:nvSpPr>
        <p:spPr>
          <a:xfrm>
            <a:off x="8067007" y="133858"/>
            <a:ext cx="3939063"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reptunghi 13">
            <a:extLst>
              <a:ext uri="{FF2B5EF4-FFF2-40B4-BE49-F238E27FC236}">
                <a16:creationId xmlns:a16="http://schemas.microsoft.com/office/drawing/2014/main" id="{303B8E92-AAA4-48EA-A374-4623561F1D02}"/>
              </a:ext>
            </a:extLst>
          </p:cNvPr>
          <p:cNvSpPr/>
          <p:nvPr/>
        </p:nvSpPr>
        <p:spPr>
          <a:xfrm>
            <a:off x="4231671" y="126143"/>
            <a:ext cx="3725609"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reptunghi 14">
            <a:extLst>
              <a:ext uri="{FF2B5EF4-FFF2-40B4-BE49-F238E27FC236}">
                <a16:creationId xmlns:a16="http://schemas.microsoft.com/office/drawing/2014/main" id="{C1E73CDF-6084-4053-886C-E8ED2DDB42E6}"/>
              </a:ext>
            </a:extLst>
          </p:cNvPr>
          <p:cNvSpPr/>
          <p:nvPr/>
        </p:nvSpPr>
        <p:spPr>
          <a:xfrm>
            <a:off x="182880" y="129953"/>
            <a:ext cx="3939064" cy="4571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ine 15">
            <a:extLst>
              <a:ext uri="{FF2B5EF4-FFF2-40B4-BE49-F238E27FC236}">
                <a16:creationId xmlns:a16="http://schemas.microsoft.com/office/drawing/2014/main" id="{30F41834-3F9B-4DF7-8A4D-ACF583BD5FF3}"/>
              </a:ext>
            </a:extLst>
          </p:cNvPr>
          <p:cNvPicPr/>
          <p:nvPr/>
        </p:nvPicPr>
        <p:blipFill>
          <a:blip r:embed="rId3" cstate="hqprint">
            <a:extLst>
              <a:ext uri="{28A0092B-C50C-407E-A947-70E740481C1C}">
                <a14:useLocalDpi xmlns:a14="http://schemas.microsoft.com/office/drawing/2010/main" val="0"/>
              </a:ext>
            </a:extLst>
          </a:blip>
          <a:stretch>
            <a:fillRect/>
          </a:stretch>
        </p:blipFill>
        <p:spPr>
          <a:xfrm>
            <a:off x="10906813" y="194565"/>
            <a:ext cx="1172412" cy="484974"/>
          </a:xfrm>
          <a:prstGeom prst="rect">
            <a:avLst/>
          </a:prstGeom>
        </p:spPr>
      </p:pic>
      <p:sp>
        <p:nvSpPr>
          <p:cNvPr id="10" name="Casetă text 6">
            <a:extLst>
              <a:ext uri="{FF2B5EF4-FFF2-40B4-BE49-F238E27FC236}">
                <a16:creationId xmlns:a16="http://schemas.microsoft.com/office/drawing/2014/main" id="{98B130ED-BA18-4573-BC5A-4147427DD072}"/>
              </a:ext>
            </a:extLst>
          </p:cNvPr>
          <p:cNvSpPr txBox="1"/>
          <p:nvPr/>
        </p:nvSpPr>
        <p:spPr>
          <a:xfrm>
            <a:off x="510893" y="211417"/>
            <a:ext cx="2064110" cy="4681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pPr>
            <a:r>
              <a:rPr lang="fr-FR" sz="700" dirty="0">
                <a:solidFill>
                  <a:srgbClr val="002060"/>
                </a:solidFill>
                <a:effectLst/>
                <a:latin typeface="Trajan Pro"/>
                <a:ea typeface="Calibri" panose="020F0502020204030204" pitchFamily="34" charset="0"/>
                <a:cs typeface="Times New Roman" panose="02020603050405020304" pitchFamily="18" charset="0"/>
              </a:rPr>
              <a:t>MINISTERUL AGRICULTURII </a:t>
            </a:r>
            <a:r>
              <a:rPr lang="ro-RO" sz="700" dirty="0">
                <a:solidFill>
                  <a:srgbClr val="002060"/>
                </a:solidFill>
                <a:effectLst/>
                <a:latin typeface="Trajan Pro"/>
                <a:ea typeface="Calibri" panose="020F0502020204030204" pitchFamily="34" charset="0"/>
                <a:cs typeface="Times New Roman" panose="02020603050405020304" pitchFamily="18" charset="0"/>
              </a:rPr>
              <a:t>ȘI </a:t>
            </a:r>
          </a:p>
          <a:p>
            <a:pPr marL="0" marR="0">
              <a:lnSpc>
                <a:spcPct val="107000"/>
              </a:lnSpc>
              <a:spcBef>
                <a:spcPts val="0"/>
              </a:spcBef>
            </a:pPr>
            <a:r>
              <a:rPr lang="ro-RO" sz="700" dirty="0">
                <a:solidFill>
                  <a:srgbClr val="002060"/>
                </a:solidFill>
                <a:effectLst/>
                <a:latin typeface="Trajan Pro"/>
                <a:ea typeface="Calibri" panose="020F0502020204030204" pitchFamily="34" charset="0"/>
                <a:cs typeface="Times New Roman" panose="02020603050405020304" pitchFamily="18" charset="0"/>
              </a:rPr>
              <a:t>DEZVOLTĂRII RURALE</a:t>
            </a:r>
            <a:endParaRPr lang="en-US" sz="7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700" b="1" dirty="0">
                <a:solidFill>
                  <a:srgbClr val="002060"/>
                </a:solidFill>
                <a:effectLst/>
                <a:latin typeface="Trajan Pro"/>
                <a:ea typeface="Calibri" panose="020F0502020204030204" pitchFamily="34" charset="0"/>
                <a:cs typeface="Times New Roman" panose="02020603050405020304" pitchFamily="18" charset="0"/>
              </a:rPr>
              <a:t>AGENȚIA NAȚIONALĂ A ZONEI MONTANE</a:t>
            </a:r>
            <a:endParaRPr lang="en-US" sz="7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ine 17">
            <a:extLst>
              <a:ext uri="{FF2B5EF4-FFF2-40B4-BE49-F238E27FC236}">
                <a16:creationId xmlns:a16="http://schemas.microsoft.com/office/drawing/2014/main" id="{97106861-0E53-4AC0-9198-48C3A6BA31C6}"/>
              </a:ext>
            </a:extLst>
          </p:cNvPr>
          <p:cNvPicPr/>
          <p:nvPr/>
        </p:nvPicPr>
        <p:blipFill>
          <a:blip r:embed="rId4" cstate="hqprint">
            <a:extLst>
              <a:ext uri="{28A0092B-C50C-407E-A947-70E740481C1C}">
                <a14:useLocalDpi xmlns:a14="http://schemas.microsoft.com/office/drawing/2010/main" val="0"/>
              </a:ext>
            </a:extLst>
          </a:blip>
          <a:stretch>
            <a:fillRect/>
          </a:stretch>
        </p:blipFill>
        <p:spPr>
          <a:xfrm>
            <a:off x="182675" y="227931"/>
            <a:ext cx="374871" cy="396383"/>
          </a:xfrm>
          <a:prstGeom prst="rect">
            <a:avLst/>
          </a:prstGeom>
        </p:spPr>
      </p:pic>
    </p:spTree>
    <p:extLst>
      <p:ext uri="{BB962C8B-B14F-4D97-AF65-F5344CB8AC3E}">
        <p14:creationId xmlns:p14="http://schemas.microsoft.com/office/powerpoint/2010/main" val="1692247380"/>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830" y="1484864"/>
            <a:ext cx="11341289" cy="5145205"/>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lphaLcParenR"/>
            </a:pPr>
            <a:r>
              <a:rPr lang="ro-RO" b="1" dirty="0">
                <a:solidFill>
                  <a:srgbClr val="002060"/>
                </a:solidFill>
                <a:latin typeface="Arial" panose="020B0604020202020204" pitchFamily="34" charset="0"/>
                <a:cs typeface="Arial" panose="020B0604020202020204" pitchFamily="34" charset="0"/>
              </a:rPr>
              <a:t>persoane fizice autorizate, întreprinderi individuale </a:t>
            </a:r>
            <a:r>
              <a:rPr lang="ro-RO" b="1" dirty="0" err="1">
                <a:solidFill>
                  <a:srgbClr val="002060"/>
                </a:solidFill>
                <a:latin typeface="Arial" panose="020B0604020202020204" pitchFamily="34" charset="0"/>
                <a:cs typeface="Arial" panose="020B0604020202020204" pitchFamily="34" charset="0"/>
              </a:rPr>
              <a:t>şi</a:t>
            </a:r>
            <a:r>
              <a:rPr lang="ro-RO" b="1" dirty="0">
                <a:solidFill>
                  <a:srgbClr val="002060"/>
                </a:solidFill>
                <a:latin typeface="Arial" panose="020B0604020202020204" pitchFamily="34" charset="0"/>
                <a:cs typeface="Arial" panose="020B0604020202020204" pitchFamily="34" charset="0"/>
              </a:rPr>
              <a:t> întreprinderi familiale</a:t>
            </a:r>
            <a:r>
              <a:rPr lang="ro-RO" dirty="0">
                <a:solidFill>
                  <a:srgbClr val="002060"/>
                </a:solidFill>
                <a:latin typeface="Arial" panose="020B0604020202020204" pitchFamily="34" charset="0"/>
                <a:cs typeface="Arial" panose="020B0604020202020204" pitchFamily="34" charset="0"/>
              </a:rPr>
              <a:t>, constituite potrivit </a:t>
            </a:r>
            <a:r>
              <a:rPr lang="ro-RO" dirty="0" err="1">
                <a:solidFill>
                  <a:srgbClr val="002060"/>
                </a:solidFill>
                <a:latin typeface="Arial" panose="020B0604020202020204" pitchFamily="34" charset="0"/>
                <a:cs typeface="Arial" panose="020B0604020202020204" pitchFamily="34" charset="0"/>
              </a:rPr>
              <a:t>Ordonanţei</a:t>
            </a:r>
            <a:r>
              <a:rPr lang="ro-RO" dirty="0">
                <a:solidFill>
                  <a:srgbClr val="002060"/>
                </a:solidFill>
                <a:latin typeface="Arial" panose="020B0604020202020204" pitchFamily="34" charset="0"/>
                <a:cs typeface="Arial" panose="020B0604020202020204" pitchFamily="34" charset="0"/>
              </a:rPr>
              <a:t> de </a:t>
            </a:r>
            <a:r>
              <a:rPr lang="ro-RO" dirty="0" err="1">
                <a:solidFill>
                  <a:srgbClr val="002060"/>
                </a:solidFill>
                <a:latin typeface="Arial" panose="020B0604020202020204" pitchFamily="34" charset="0"/>
                <a:cs typeface="Arial" panose="020B0604020202020204" pitchFamily="34" charset="0"/>
              </a:rPr>
              <a:t>urgenţă</a:t>
            </a:r>
            <a:r>
              <a:rPr lang="ro-RO" dirty="0">
                <a:solidFill>
                  <a:srgbClr val="002060"/>
                </a:solidFill>
                <a:latin typeface="Arial" panose="020B0604020202020204" pitchFamily="34" charset="0"/>
                <a:cs typeface="Arial" panose="020B0604020202020204" pitchFamily="34" charset="0"/>
              </a:rPr>
              <a:t> a Guvernului nr. 44/2008 privind </a:t>
            </a:r>
            <a:r>
              <a:rPr lang="ro-RO" dirty="0" err="1">
                <a:solidFill>
                  <a:srgbClr val="002060"/>
                </a:solidFill>
                <a:latin typeface="Arial" panose="020B0604020202020204" pitchFamily="34" charset="0"/>
                <a:cs typeface="Arial" panose="020B0604020202020204" pitchFamily="34" charset="0"/>
              </a:rPr>
              <a:t>desfăşurarea</a:t>
            </a:r>
            <a:r>
              <a:rPr lang="ro-RO" dirty="0">
                <a:solidFill>
                  <a:srgbClr val="002060"/>
                </a:solidFill>
                <a:latin typeface="Arial" panose="020B0604020202020204" pitchFamily="34" charset="0"/>
                <a:cs typeface="Arial" panose="020B0604020202020204" pitchFamily="34" charset="0"/>
              </a:rPr>
              <a:t> </a:t>
            </a:r>
            <a:r>
              <a:rPr lang="ro-RO" dirty="0" err="1">
                <a:solidFill>
                  <a:srgbClr val="002060"/>
                </a:solidFill>
                <a:latin typeface="Arial" panose="020B0604020202020204" pitchFamily="34" charset="0"/>
                <a:cs typeface="Arial" panose="020B0604020202020204" pitchFamily="34" charset="0"/>
              </a:rPr>
              <a:t>activităţilor</a:t>
            </a:r>
            <a:r>
              <a:rPr lang="ro-RO" dirty="0">
                <a:solidFill>
                  <a:srgbClr val="002060"/>
                </a:solidFill>
                <a:latin typeface="Arial" panose="020B0604020202020204" pitchFamily="34" charset="0"/>
                <a:cs typeface="Arial" panose="020B0604020202020204" pitchFamily="34" charset="0"/>
              </a:rPr>
              <a:t> economice de către persoanele fizice autorizate, întreprinderile individuale </a:t>
            </a:r>
            <a:r>
              <a:rPr lang="ro-RO" dirty="0" err="1">
                <a:solidFill>
                  <a:srgbClr val="002060"/>
                </a:solidFill>
                <a:latin typeface="Arial" panose="020B0604020202020204" pitchFamily="34" charset="0"/>
                <a:cs typeface="Arial" panose="020B0604020202020204" pitchFamily="34" charset="0"/>
              </a:rPr>
              <a:t>şi</a:t>
            </a:r>
            <a:r>
              <a:rPr lang="ro-RO" dirty="0">
                <a:solidFill>
                  <a:srgbClr val="002060"/>
                </a:solidFill>
                <a:latin typeface="Arial" panose="020B0604020202020204" pitchFamily="34" charset="0"/>
                <a:cs typeface="Arial" panose="020B0604020202020204" pitchFamily="34" charset="0"/>
              </a:rPr>
              <a:t> întreprinderile familiale, aprobată cu modificări </a:t>
            </a:r>
            <a:r>
              <a:rPr lang="ro-RO" dirty="0" err="1">
                <a:solidFill>
                  <a:srgbClr val="002060"/>
                </a:solidFill>
                <a:latin typeface="Arial" panose="020B0604020202020204" pitchFamily="34" charset="0"/>
                <a:cs typeface="Arial" panose="020B0604020202020204" pitchFamily="34" charset="0"/>
              </a:rPr>
              <a:t>şi</a:t>
            </a:r>
            <a:r>
              <a:rPr lang="ro-RO" dirty="0">
                <a:solidFill>
                  <a:srgbClr val="002060"/>
                </a:solidFill>
                <a:latin typeface="Arial" panose="020B0604020202020204" pitchFamily="34" charset="0"/>
                <a:cs typeface="Arial" panose="020B0604020202020204" pitchFamily="34" charset="0"/>
              </a:rPr>
              <a:t> completări prin Legea nr. 182/2016;</a:t>
            </a:r>
          </a:p>
          <a:p>
            <a:pPr marL="342900" indent="-342900" algn="just">
              <a:buAutoNum type="alphaLcParenR"/>
            </a:pPr>
            <a:r>
              <a:rPr lang="ro-RO" b="1" dirty="0">
                <a:solidFill>
                  <a:srgbClr val="002060"/>
                </a:solidFill>
                <a:latin typeface="Arial" panose="020B0604020202020204" pitchFamily="34" charset="0"/>
                <a:cs typeface="Arial" panose="020B0604020202020204" pitchFamily="34" charset="0"/>
              </a:rPr>
              <a:t>grupuri de producători </a:t>
            </a:r>
            <a:r>
              <a:rPr lang="ro-RO" dirty="0" err="1">
                <a:solidFill>
                  <a:srgbClr val="002060"/>
                </a:solidFill>
                <a:latin typeface="Arial" panose="020B0604020202020204" pitchFamily="34" charset="0"/>
                <a:cs typeface="Arial" panose="020B0604020202020204" pitchFamily="34" charset="0"/>
              </a:rPr>
              <a:t>înfiinţate</a:t>
            </a:r>
            <a:r>
              <a:rPr lang="ro-RO" dirty="0">
                <a:solidFill>
                  <a:srgbClr val="002060"/>
                </a:solidFill>
                <a:latin typeface="Arial" panose="020B0604020202020204" pitchFamily="34" charset="0"/>
                <a:cs typeface="Arial" panose="020B0604020202020204" pitchFamily="34" charset="0"/>
              </a:rPr>
              <a:t> conform </a:t>
            </a:r>
            <a:r>
              <a:rPr lang="ro-RO" dirty="0" err="1">
                <a:solidFill>
                  <a:srgbClr val="002060"/>
                </a:solidFill>
                <a:latin typeface="Arial" panose="020B0604020202020204" pitchFamily="34" charset="0"/>
                <a:cs typeface="Arial" panose="020B0604020202020204" pitchFamily="34" charset="0"/>
              </a:rPr>
              <a:t>Ordonanţei</a:t>
            </a:r>
            <a:r>
              <a:rPr lang="ro-RO" dirty="0">
                <a:solidFill>
                  <a:srgbClr val="002060"/>
                </a:solidFill>
                <a:latin typeface="Arial" panose="020B0604020202020204" pitchFamily="34" charset="0"/>
                <a:cs typeface="Arial" panose="020B0604020202020204" pitchFamily="34" charset="0"/>
              </a:rPr>
              <a:t> Guvernului nr. 37/2005 privind </a:t>
            </a:r>
            <a:r>
              <a:rPr lang="ro-RO" dirty="0" err="1">
                <a:solidFill>
                  <a:srgbClr val="002060"/>
                </a:solidFill>
                <a:latin typeface="Arial" panose="020B0604020202020204" pitchFamily="34" charset="0"/>
                <a:cs typeface="Arial" panose="020B0604020202020204" pitchFamily="34" charset="0"/>
              </a:rPr>
              <a:t>recunoaşterea</a:t>
            </a:r>
            <a:r>
              <a:rPr lang="ro-RO" dirty="0">
                <a:solidFill>
                  <a:srgbClr val="002060"/>
                </a:solidFill>
                <a:latin typeface="Arial" panose="020B0604020202020204" pitchFamily="34" charset="0"/>
                <a:cs typeface="Arial" panose="020B0604020202020204" pitchFamily="34" charset="0"/>
              </a:rPr>
              <a:t> </a:t>
            </a:r>
            <a:r>
              <a:rPr lang="ro-RO" dirty="0" err="1">
                <a:solidFill>
                  <a:srgbClr val="002060"/>
                </a:solidFill>
                <a:latin typeface="Arial" panose="020B0604020202020204" pitchFamily="34" charset="0"/>
                <a:cs typeface="Arial" panose="020B0604020202020204" pitchFamily="34" charset="0"/>
              </a:rPr>
              <a:t>şi</a:t>
            </a:r>
            <a:r>
              <a:rPr lang="ro-RO" dirty="0">
                <a:solidFill>
                  <a:srgbClr val="002060"/>
                </a:solidFill>
                <a:latin typeface="Arial" panose="020B0604020202020204" pitchFamily="34" charset="0"/>
                <a:cs typeface="Arial" panose="020B0604020202020204" pitchFamily="34" charset="0"/>
              </a:rPr>
              <a:t> </a:t>
            </a:r>
            <a:r>
              <a:rPr lang="ro-RO" dirty="0" err="1">
                <a:solidFill>
                  <a:srgbClr val="002060"/>
                </a:solidFill>
                <a:latin typeface="Arial" panose="020B0604020202020204" pitchFamily="34" charset="0"/>
                <a:cs typeface="Arial" panose="020B0604020202020204" pitchFamily="34" charset="0"/>
              </a:rPr>
              <a:t>funcţionarea</a:t>
            </a:r>
            <a:r>
              <a:rPr lang="ro-RO" dirty="0">
                <a:solidFill>
                  <a:srgbClr val="002060"/>
                </a:solidFill>
                <a:latin typeface="Arial" panose="020B0604020202020204" pitchFamily="34" charset="0"/>
                <a:cs typeface="Arial" panose="020B0604020202020204" pitchFamily="34" charset="0"/>
              </a:rPr>
              <a:t> grupurilor </a:t>
            </a:r>
            <a:r>
              <a:rPr lang="ro-RO" dirty="0" err="1">
                <a:solidFill>
                  <a:srgbClr val="002060"/>
                </a:solidFill>
                <a:latin typeface="Arial" panose="020B0604020202020204" pitchFamily="34" charset="0"/>
                <a:cs typeface="Arial" panose="020B0604020202020204" pitchFamily="34" charset="0"/>
              </a:rPr>
              <a:t>şi</a:t>
            </a:r>
            <a:r>
              <a:rPr lang="ro-RO" dirty="0">
                <a:solidFill>
                  <a:srgbClr val="002060"/>
                </a:solidFill>
                <a:latin typeface="Arial" panose="020B0604020202020204" pitchFamily="34" charset="0"/>
                <a:cs typeface="Arial" panose="020B0604020202020204" pitchFamily="34" charset="0"/>
              </a:rPr>
              <a:t> </a:t>
            </a:r>
            <a:r>
              <a:rPr lang="ro-RO" dirty="0" err="1">
                <a:solidFill>
                  <a:srgbClr val="002060"/>
                </a:solidFill>
                <a:latin typeface="Arial" panose="020B0604020202020204" pitchFamily="34" charset="0"/>
                <a:cs typeface="Arial" panose="020B0604020202020204" pitchFamily="34" charset="0"/>
              </a:rPr>
              <a:t>organizaţiilor</a:t>
            </a:r>
            <a:r>
              <a:rPr lang="ro-RO" dirty="0">
                <a:solidFill>
                  <a:srgbClr val="002060"/>
                </a:solidFill>
                <a:latin typeface="Arial" panose="020B0604020202020204" pitchFamily="34" charset="0"/>
                <a:cs typeface="Arial" panose="020B0604020202020204" pitchFamily="34" charset="0"/>
              </a:rPr>
              <a:t> de producători, pentru comercializarea produselor agricole </a:t>
            </a:r>
            <a:r>
              <a:rPr lang="ro-RO" dirty="0" err="1">
                <a:solidFill>
                  <a:srgbClr val="002060"/>
                </a:solidFill>
                <a:latin typeface="Arial" panose="020B0604020202020204" pitchFamily="34" charset="0"/>
                <a:cs typeface="Arial" panose="020B0604020202020204" pitchFamily="34" charset="0"/>
              </a:rPr>
              <a:t>şi</a:t>
            </a:r>
            <a:r>
              <a:rPr lang="ro-RO" dirty="0">
                <a:solidFill>
                  <a:srgbClr val="002060"/>
                </a:solidFill>
                <a:latin typeface="Arial" panose="020B0604020202020204" pitchFamily="34" charset="0"/>
                <a:cs typeface="Arial" panose="020B0604020202020204" pitchFamily="34" charset="0"/>
              </a:rPr>
              <a:t> silvice, aprobată cu modificări </a:t>
            </a:r>
            <a:r>
              <a:rPr lang="ro-RO" dirty="0" err="1">
                <a:solidFill>
                  <a:srgbClr val="002060"/>
                </a:solidFill>
                <a:latin typeface="Arial" panose="020B0604020202020204" pitchFamily="34" charset="0"/>
                <a:cs typeface="Arial" panose="020B0604020202020204" pitchFamily="34" charset="0"/>
              </a:rPr>
              <a:t>şi</a:t>
            </a:r>
            <a:r>
              <a:rPr lang="ro-RO" dirty="0">
                <a:solidFill>
                  <a:srgbClr val="002060"/>
                </a:solidFill>
                <a:latin typeface="Arial" panose="020B0604020202020204" pitchFamily="34" charset="0"/>
                <a:cs typeface="Arial" panose="020B0604020202020204" pitchFamily="34" charset="0"/>
              </a:rPr>
              <a:t> completări prin Legea nr. 338/2005, cu modificările </a:t>
            </a:r>
            <a:r>
              <a:rPr lang="ro-RO" dirty="0" err="1">
                <a:solidFill>
                  <a:srgbClr val="002060"/>
                </a:solidFill>
                <a:latin typeface="Arial" panose="020B0604020202020204" pitchFamily="34" charset="0"/>
                <a:cs typeface="Arial" panose="020B0604020202020204" pitchFamily="34" charset="0"/>
              </a:rPr>
              <a:t>şi</a:t>
            </a:r>
            <a:r>
              <a:rPr lang="ro-RO" dirty="0">
                <a:solidFill>
                  <a:srgbClr val="002060"/>
                </a:solidFill>
                <a:latin typeface="Arial" panose="020B0604020202020204" pitchFamily="34" charset="0"/>
                <a:cs typeface="Arial" panose="020B0604020202020204" pitchFamily="34" charset="0"/>
              </a:rPr>
              <a:t> completările ulterioare, </a:t>
            </a:r>
            <a:r>
              <a:rPr lang="ro-RO" dirty="0" err="1">
                <a:solidFill>
                  <a:srgbClr val="002060"/>
                </a:solidFill>
                <a:latin typeface="Arial" panose="020B0604020202020204" pitchFamily="34" charset="0"/>
                <a:cs typeface="Arial" panose="020B0604020202020204" pitchFamily="34" charset="0"/>
              </a:rPr>
              <a:t>şi</a:t>
            </a:r>
            <a:r>
              <a:rPr lang="ro-RO" dirty="0">
                <a:solidFill>
                  <a:srgbClr val="002060"/>
                </a:solidFill>
                <a:latin typeface="Arial" panose="020B0604020202020204" pitchFamily="34" charset="0"/>
                <a:cs typeface="Arial" panose="020B0604020202020204" pitchFamily="34" charset="0"/>
              </a:rPr>
              <a:t> a Ordinului ministrului agriculturii </a:t>
            </a:r>
            <a:r>
              <a:rPr lang="ro-RO" dirty="0" err="1">
                <a:solidFill>
                  <a:srgbClr val="002060"/>
                </a:solidFill>
                <a:latin typeface="Arial" panose="020B0604020202020204" pitchFamily="34" charset="0"/>
                <a:cs typeface="Arial" panose="020B0604020202020204" pitchFamily="34" charset="0"/>
              </a:rPr>
              <a:t>şi</a:t>
            </a:r>
            <a:r>
              <a:rPr lang="ro-RO" dirty="0">
                <a:solidFill>
                  <a:srgbClr val="002060"/>
                </a:solidFill>
                <a:latin typeface="Arial" panose="020B0604020202020204" pitchFamily="34" charset="0"/>
                <a:cs typeface="Arial" panose="020B0604020202020204" pitchFamily="34" charset="0"/>
              </a:rPr>
              <a:t> dezvoltării rurale </a:t>
            </a:r>
            <a:r>
              <a:rPr lang="ro-RO" dirty="0" err="1">
                <a:solidFill>
                  <a:srgbClr val="002060"/>
                </a:solidFill>
                <a:latin typeface="Arial" panose="020B0604020202020204" pitchFamily="34" charset="0"/>
                <a:cs typeface="Arial" panose="020B0604020202020204" pitchFamily="34" charset="0"/>
              </a:rPr>
              <a:t>şi</a:t>
            </a:r>
            <a:r>
              <a:rPr lang="ro-RO" dirty="0">
                <a:solidFill>
                  <a:srgbClr val="002060"/>
                </a:solidFill>
                <a:latin typeface="Arial" panose="020B0604020202020204" pitchFamily="34" charset="0"/>
                <a:cs typeface="Arial" panose="020B0604020202020204" pitchFamily="34" charset="0"/>
              </a:rPr>
              <a:t> al ministrului mediului, apelor </a:t>
            </a:r>
            <a:r>
              <a:rPr lang="ro-RO" dirty="0" err="1">
                <a:solidFill>
                  <a:srgbClr val="002060"/>
                </a:solidFill>
                <a:latin typeface="Arial" panose="020B0604020202020204" pitchFamily="34" charset="0"/>
                <a:cs typeface="Arial" panose="020B0604020202020204" pitchFamily="34" charset="0"/>
              </a:rPr>
              <a:t>şi</a:t>
            </a:r>
            <a:r>
              <a:rPr lang="ro-RO" dirty="0">
                <a:solidFill>
                  <a:srgbClr val="002060"/>
                </a:solidFill>
                <a:latin typeface="Arial" panose="020B0604020202020204" pitchFamily="34" charset="0"/>
                <a:cs typeface="Arial" panose="020B0604020202020204" pitchFamily="34" charset="0"/>
              </a:rPr>
              <a:t> pădurilor nr. 358/763/2016 pentru aprobarea Normelor metodologice de aplicare a </a:t>
            </a:r>
            <a:r>
              <a:rPr lang="ro-RO" dirty="0" err="1">
                <a:solidFill>
                  <a:srgbClr val="002060"/>
                </a:solidFill>
                <a:latin typeface="Arial" panose="020B0604020202020204" pitchFamily="34" charset="0"/>
                <a:cs typeface="Arial" panose="020B0604020202020204" pitchFamily="34" charset="0"/>
              </a:rPr>
              <a:t>Ordonanţei</a:t>
            </a:r>
            <a:r>
              <a:rPr lang="ro-RO" dirty="0">
                <a:solidFill>
                  <a:srgbClr val="002060"/>
                </a:solidFill>
                <a:latin typeface="Arial" panose="020B0604020202020204" pitchFamily="34" charset="0"/>
                <a:cs typeface="Arial" panose="020B0604020202020204" pitchFamily="34" charset="0"/>
              </a:rPr>
              <a:t> Guvernului nr. 37/2005 privind </a:t>
            </a:r>
            <a:r>
              <a:rPr lang="ro-RO" dirty="0" err="1">
                <a:solidFill>
                  <a:srgbClr val="002060"/>
                </a:solidFill>
                <a:latin typeface="Arial" panose="020B0604020202020204" pitchFamily="34" charset="0"/>
                <a:cs typeface="Arial" panose="020B0604020202020204" pitchFamily="34" charset="0"/>
              </a:rPr>
              <a:t>recunoaşterea</a:t>
            </a:r>
            <a:r>
              <a:rPr lang="ro-RO" dirty="0">
                <a:solidFill>
                  <a:srgbClr val="002060"/>
                </a:solidFill>
                <a:latin typeface="Arial" panose="020B0604020202020204" pitchFamily="34" charset="0"/>
                <a:cs typeface="Arial" panose="020B0604020202020204" pitchFamily="34" charset="0"/>
              </a:rPr>
              <a:t> </a:t>
            </a:r>
            <a:r>
              <a:rPr lang="ro-RO" dirty="0" err="1">
                <a:solidFill>
                  <a:srgbClr val="002060"/>
                </a:solidFill>
                <a:latin typeface="Arial" panose="020B0604020202020204" pitchFamily="34" charset="0"/>
                <a:cs typeface="Arial" panose="020B0604020202020204" pitchFamily="34" charset="0"/>
              </a:rPr>
              <a:t>şi</a:t>
            </a:r>
            <a:r>
              <a:rPr lang="ro-RO" dirty="0">
                <a:solidFill>
                  <a:srgbClr val="002060"/>
                </a:solidFill>
                <a:latin typeface="Arial" panose="020B0604020202020204" pitchFamily="34" charset="0"/>
                <a:cs typeface="Arial" panose="020B0604020202020204" pitchFamily="34" charset="0"/>
              </a:rPr>
              <a:t> </a:t>
            </a:r>
            <a:r>
              <a:rPr lang="ro-RO" dirty="0" err="1">
                <a:solidFill>
                  <a:srgbClr val="002060"/>
                </a:solidFill>
                <a:latin typeface="Arial" panose="020B0604020202020204" pitchFamily="34" charset="0"/>
                <a:cs typeface="Arial" panose="020B0604020202020204" pitchFamily="34" charset="0"/>
              </a:rPr>
              <a:t>funcţionarea</a:t>
            </a:r>
            <a:r>
              <a:rPr lang="ro-RO" dirty="0">
                <a:solidFill>
                  <a:srgbClr val="002060"/>
                </a:solidFill>
                <a:latin typeface="Arial" panose="020B0604020202020204" pitchFamily="34" charset="0"/>
                <a:cs typeface="Arial" panose="020B0604020202020204" pitchFamily="34" charset="0"/>
              </a:rPr>
              <a:t> grupurilor </a:t>
            </a:r>
            <a:r>
              <a:rPr lang="ro-RO" dirty="0" err="1">
                <a:solidFill>
                  <a:srgbClr val="002060"/>
                </a:solidFill>
                <a:latin typeface="Arial" panose="020B0604020202020204" pitchFamily="34" charset="0"/>
                <a:cs typeface="Arial" panose="020B0604020202020204" pitchFamily="34" charset="0"/>
              </a:rPr>
              <a:t>şi</a:t>
            </a:r>
            <a:r>
              <a:rPr lang="ro-RO" dirty="0">
                <a:solidFill>
                  <a:srgbClr val="002060"/>
                </a:solidFill>
                <a:latin typeface="Arial" panose="020B0604020202020204" pitchFamily="34" charset="0"/>
                <a:cs typeface="Arial" panose="020B0604020202020204" pitchFamily="34" charset="0"/>
              </a:rPr>
              <a:t> </a:t>
            </a:r>
            <a:r>
              <a:rPr lang="ro-RO" dirty="0" err="1">
                <a:solidFill>
                  <a:srgbClr val="002060"/>
                </a:solidFill>
                <a:latin typeface="Arial" panose="020B0604020202020204" pitchFamily="34" charset="0"/>
                <a:cs typeface="Arial" panose="020B0604020202020204" pitchFamily="34" charset="0"/>
              </a:rPr>
              <a:t>organizaţiilor</a:t>
            </a:r>
            <a:r>
              <a:rPr lang="ro-RO" dirty="0">
                <a:solidFill>
                  <a:srgbClr val="002060"/>
                </a:solidFill>
                <a:latin typeface="Arial" panose="020B0604020202020204" pitchFamily="34" charset="0"/>
                <a:cs typeface="Arial" panose="020B0604020202020204" pitchFamily="34" charset="0"/>
              </a:rPr>
              <a:t> de producători, pentru comercializarea produselor agricole </a:t>
            </a:r>
            <a:r>
              <a:rPr lang="ro-RO" dirty="0" err="1">
                <a:solidFill>
                  <a:srgbClr val="002060"/>
                </a:solidFill>
                <a:latin typeface="Arial" panose="020B0604020202020204" pitchFamily="34" charset="0"/>
                <a:cs typeface="Arial" panose="020B0604020202020204" pitchFamily="34" charset="0"/>
              </a:rPr>
              <a:t>şi</a:t>
            </a:r>
            <a:r>
              <a:rPr lang="ro-RO" dirty="0">
                <a:solidFill>
                  <a:srgbClr val="002060"/>
                </a:solidFill>
                <a:latin typeface="Arial" panose="020B0604020202020204" pitchFamily="34" charset="0"/>
                <a:cs typeface="Arial" panose="020B0604020202020204" pitchFamily="34" charset="0"/>
              </a:rPr>
              <a:t> silvice;</a:t>
            </a:r>
          </a:p>
          <a:p>
            <a:pPr marL="342900" indent="-342900" algn="just">
              <a:buAutoNum type="alphaLcParenR"/>
            </a:pPr>
            <a:r>
              <a:rPr lang="ro-RO" b="1" dirty="0">
                <a:solidFill>
                  <a:srgbClr val="002060"/>
                </a:solidFill>
                <a:latin typeface="Arial" panose="020B0604020202020204" pitchFamily="34" charset="0"/>
                <a:cs typeface="Arial" panose="020B0604020202020204" pitchFamily="34" charset="0"/>
              </a:rPr>
              <a:t>persoane juridice constituite în conformitate cu prevederile Legii </a:t>
            </a:r>
            <a:r>
              <a:rPr lang="ro-RO" b="1" dirty="0" err="1">
                <a:solidFill>
                  <a:srgbClr val="002060"/>
                </a:solidFill>
                <a:latin typeface="Arial" panose="020B0604020202020204" pitchFamily="34" charset="0"/>
                <a:cs typeface="Arial" panose="020B0604020202020204" pitchFamily="34" charset="0"/>
              </a:rPr>
              <a:t>cooperaţiei</a:t>
            </a:r>
            <a:r>
              <a:rPr lang="ro-RO" b="1" dirty="0">
                <a:solidFill>
                  <a:srgbClr val="002060"/>
                </a:solidFill>
                <a:latin typeface="Arial" panose="020B0604020202020204" pitchFamily="34" charset="0"/>
                <a:cs typeface="Arial" panose="020B0604020202020204" pitchFamily="34" charset="0"/>
              </a:rPr>
              <a:t> agricole </a:t>
            </a:r>
            <a:r>
              <a:rPr lang="ro-RO" dirty="0">
                <a:solidFill>
                  <a:srgbClr val="002060"/>
                </a:solidFill>
                <a:latin typeface="Arial" panose="020B0604020202020204" pitchFamily="34" charset="0"/>
                <a:cs typeface="Arial" panose="020B0604020202020204" pitchFamily="34" charset="0"/>
              </a:rPr>
              <a:t>nr. 566/2004, cu modificările </a:t>
            </a:r>
            <a:r>
              <a:rPr lang="ro-RO" dirty="0" err="1">
                <a:solidFill>
                  <a:srgbClr val="002060"/>
                </a:solidFill>
                <a:latin typeface="Arial" panose="020B0604020202020204" pitchFamily="34" charset="0"/>
                <a:cs typeface="Arial" panose="020B0604020202020204" pitchFamily="34" charset="0"/>
              </a:rPr>
              <a:t>şi</a:t>
            </a:r>
            <a:r>
              <a:rPr lang="ro-RO" dirty="0">
                <a:solidFill>
                  <a:srgbClr val="002060"/>
                </a:solidFill>
                <a:latin typeface="Arial" panose="020B0604020202020204" pitchFamily="34" charset="0"/>
                <a:cs typeface="Arial" panose="020B0604020202020204" pitchFamily="34" charset="0"/>
              </a:rPr>
              <a:t> completările ulterioare;</a:t>
            </a:r>
          </a:p>
          <a:p>
            <a:pPr marL="342900" indent="-342900" algn="just">
              <a:buAutoNum type="alphaLcParenR"/>
            </a:pPr>
            <a:r>
              <a:rPr lang="ro-RO" b="1" dirty="0">
                <a:solidFill>
                  <a:srgbClr val="002060"/>
                </a:solidFill>
                <a:latin typeface="Arial" panose="020B0604020202020204" pitchFamily="34" charset="0"/>
                <a:cs typeface="Arial" panose="020B0604020202020204" pitchFamily="34" charset="0"/>
              </a:rPr>
              <a:t>persoane juridice </a:t>
            </a:r>
            <a:r>
              <a:rPr lang="ro-RO" dirty="0">
                <a:solidFill>
                  <a:srgbClr val="002060"/>
                </a:solidFill>
                <a:latin typeface="Arial" panose="020B0604020202020204" pitchFamily="34" charset="0"/>
                <a:cs typeface="Arial" panose="020B0604020202020204" pitchFamily="34" charset="0"/>
              </a:rPr>
              <a:t>constituite în conformitate cu prevederile Legii nr. 1/2005 privind organizarea </a:t>
            </a:r>
            <a:r>
              <a:rPr lang="ro-RO" dirty="0" err="1">
                <a:solidFill>
                  <a:srgbClr val="002060"/>
                </a:solidFill>
                <a:latin typeface="Arial" panose="020B0604020202020204" pitchFamily="34" charset="0"/>
                <a:cs typeface="Arial" panose="020B0604020202020204" pitchFamily="34" charset="0"/>
              </a:rPr>
              <a:t>şi</a:t>
            </a:r>
            <a:r>
              <a:rPr lang="ro-RO" dirty="0">
                <a:solidFill>
                  <a:srgbClr val="002060"/>
                </a:solidFill>
                <a:latin typeface="Arial" panose="020B0604020202020204" pitchFamily="34" charset="0"/>
                <a:cs typeface="Arial" panose="020B0604020202020204" pitchFamily="34" charset="0"/>
              </a:rPr>
              <a:t> </a:t>
            </a:r>
            <a:r>
              <a:rPr lang="ro-RO" dirty="0" err="1">
                <a:solidFill>
                  <a:srgbClr val="002060"/>
                </a:solidFill>
                <a:latin typeface="Arial" panose="020B0604020202020204" pitchFamily="34" charset="0"/>
                <a:cs typeface="Arial" panose="020B0604020202020204" pitchFamily="34" charset="0"/>
              </a:rPr>
              <a:t>funcţionarea</a:t>
            </a:r>
            <a:r>
              <a:rPr lang="ro-RO" dirty="0">
                <a:solidFill>
                  <a:srgbClr val="002060"/>
                </a:solidFill>
                <a:latin typeface="Arial" panose="020B0604020202020204" pitchFamily="34" charset="0"/>
                <a:cs typeface="Arial" panose="020B0604020202020204" pitchFamily="34" charset="0"/>
              </a:rPr>
              <a:t> </a:t>
            </a:r>
            <a:r>
              <a:rPr lang="ro-RO" dirty="0" err="1">
                <a:solidFill>
                  <a:srgbClr val="002060"/>
                </a:solidFill>
                <a:latin typeface="Arial" panose="020B0604020202020204" pitchFamily="34" charset="0"/>
                <a:cs typeface="Arial" panose="020B0604020202020204" pitchFamily="34" charset="0"/>
              </a:rPr>
              <a:t>cooperaţiei</a:t>
            </a:r>
            <a:r>
              <a:rPr lang="ro-RO" dirty="0">
                <a:solidFill>
                  <a:srgbClr val="002060"/>
                </a:solidFill>
                <a:latin typeface="Arial" panose="020B0604020202020204" pitchFamily="34" charset="0"/>
                <a:cs typeface="Arial" panose="020B0604020202020204" pitchFamily="34" charset="0"/>
              </a:rPr>
              <a:t>, republicată, cu modificările ulterioare, </a:t>
            </a:r>
            <a:r>
              <a:rPr lang="ro-RO" dirty="0" err="1">
                <a:solidFill>
                  <a:srgbClr val="002060"/>
                </a:solidFill>
                <a:latin typeface="Arial" panose="020B0604020202020204" pitchFamily="34" charset="0"/>
                <a:cs typeface="Arial" panose="020B0604020202020204" pitchFamily="34" charset="0"/>
              </a:rPr>
              <a:t>şi</a:t>
            </a:r>
            <a:r>
              <a:rPr lang="ro-RO" dirty="0">
                <a:solidFill>
                  <a:srgbClr val="002060"/>
                </a:solidFill>
                <a:latin typeface="Arial" panose="020B0604020202020204" pitchFamily="34" charset="0"/>
                <a:cs typeface="Arial" panose="020B0604020202020204" pitchFamily="34" charset="0"/>
              </a:rPr>
              <a:t> persoanele juridice constituite în conformitate cu prevederile Legii </a:t>
            </a:r>
            <a:r>
              <a:rPr lang="ro-RO" dirty="0" err="1">
                <a:solidFill>
                  <a:srgbClr val="002060"/>
                </a:solidFill>
                <a:latin typeface="Arial" panose="020B0604020202020204" pitchFamily="34" charset="0"/>
                <a:cs typeface="Arial" panose="020B0604020202020204" pitchFamily="34" charset="0"/>
              </a:rPr>
              <a:t>societăţilor</a:t>
            </a:r>
            <a:r>
              <a:rPr lang="ro-RO" dirty="0">
                <a:solidFill>
                  <a:srgbClr val="002060"/>
                </a:solidFill>
                <a:latin typeface="Arial" panose="020B0604020202020204" pitchFamily="34" charset="0"/>
                <a:cs typeface="Arial" panose="020B0604020202020204" pitchFamily="34" charset="0"/>
              </a:rPr>
              <a:t> nr. 31/1990, republicată, cu modificările </a:t>
            </a:r>
            <a:r>
              <a:rPr lang="ro-RO" dirty="0" err="1">
                <a:solidFill>
                  <a:srgbClr val="002060"/>
                </a:solidFill>
                <a:latin typeface="Arial" panose="020B0604020202020204" pitchFamily="34" charset="0"/>
                <a:cs typeface="Arial" panose="020B0604020202020204" pitchFamily="34" charset="0"/>
              </a:rPr>
              <a:t>şi</a:t>
            </a:r>
            <a:r>
              <a:rPr lang="ro-RO" dirty="0">
                <a:solidFill>
                  <a:srgbClr val="002060"/>
                </a:solidFill>
                <a:latin typeface="Arial" panose="020B0604020202020204" pitchFamily="34" charset="0"/>
                <a:cs typeface="Arial" panose="020B0604020202020204" pitchFamily="34" charset="0"/>
              </a:rPr>
              <a:t> completările ulterioare, </a:t>
            </a:r>
            <a:r>
              <a:rPr lang="ro-RO" b="1" dirty="0">
                <a:solidFill>
                  <a:srgbClr val="002060"/>
                </a:solidFill>
                <a:latin typeface="Arial" panose="020B0604020202020204" pitchFamily="34" charset="0"/>
                <a:cs typeface="Arial" panose="020B0604020202020204" pitchFamily="34" charset="0"/>
              </a:rPr>
              <a:t>care </a:t>
            </a:r>
            <a:r>
              <a:rPr lang="ro-RO" b="1" dirty="0" err="1">
                <a:solidFill>
                  <a:srgbClr val="002060"/>
                </a:solidFill>
                <a:latin typeface="Arial" panose="020B0604020202020204" pitchFamily="34" charset="0"/>
                <a:cs typeface="Arial" panose="020B0604020202020204" pitchFamily="34" charset="0"/>
              </a:rPr>
              <a:t>desfăşoară</a:t>
            </a:r>
            <a:r>
              <a:rPr lang="ro-RO" b="1" dirty="0">
                <a:solidFill>
                  <a:srgbClr val="002060"/>
                </a:solidFill>
                <a:latin typeface="Arial" panose="020B0604020202020204" pitchFamily="34" charset="0"/>
                <a:cs typeface="Arial" panose="020B0604020202020204" pitchFamily="34" charset="0"/>
              </a:rPr>
              <a:t> </a:t>
            </a:r>
            <a:r>
              <a:rPr lang="ro-RO" b="1" dirty="0" err="1">
                <a:solidFill>
                  <a:srgbClr val="002060"/>
                </a:solidFill>
                <a:latin typeface="Arial" panose="020B0604020202020204" pitchFamily="34" charset="0"/>
                <a:cs typeface="Arial" panose="020B0604020202020204" pitchFamily="34" charset="0"/>
              </a:rPr>
              <a:t>activităţi</a:t>
            </a:r>
            <a:r>
              <a:rPr lang="ro-RO" b="1" dirty="0">
                <a:solidFill>
                  <a:srgbClr val="002060"/>
                </a:solidFill>
                <a:latin typeface="Arial" panose="020B0604020202020204" pitchFamily="34" charset="0"/>
                <a:cs typeface="Arial" panose="020B0604020202020204" pitchFamily="34" charset="0"/>
              </a:rPr>
              <a:t> în agricultură </a:t>
            </a:r>
            <a:r>
              <a:rPr lang="ro-RO" b="1" dirty="0" err="1">
                <a:solidFill>
                  <a:srgbClr val="002060"/>
                </a:solidFill>
                <a:latin typeface="Arial" panose="020B0604020202020204" pitchFamily="34" charset="0"/>
                <a:cs typeface="Arial" panose="020B0604020202020204" pitchFamily="34" charset="0"/>
              </a:rPr>
              <a:t>şi</a:t>
            </a:r>
            <a:r>
              <a:rPr lang="ro-RO" b="1" dirty="0">
                <a:solidFill>
                  <a:srgbClr val="002060"/>
                </a:solidFill>
                <a:latin typeface="Arial" panose="020B0604020202020204" pitchFamily="34" charset="0"/>
                <a:cs typeface="Arial" panose="020B0604020202020204" pitchFamily="34" charset="0"/>
              </a:rPr>
              <a:t>/sau industrie alimentară</a:t>
            </a:r>
            <a:r>
              <a:rPr lang="ro-RO" dirty="0">
                <a:solidFill>
                  <a:srgbClr val="002060"/>
                </a:solidFill>
                <a:latin typeface="Arial" panose="020B0604020202020204" pitchFamily="34" charset="0"/>
                <a:cs typeface="Arial" panose="020B0604020202020204" pitchFamily="34" charset="0"/>
              </a:rPr>
              <a:t>.</a:t>
            </a:r>
          </a:p>
        </p:txBody>
      </p:sp>
      <p:sp>
        <p:nvSpPr>
          <p:cNvPr id="5" name="Rectangle 4"/>
          <p:cNvSpPr/>
          <p:nvPr/>
        </p:nvSpPr>
        <p:spPr>
          <a:xfrm>
            <a:off x="423830" y="777922"/>
            <a:ext cx="11341289" cy="6141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CINE SUNT BENEFICIARII PROGRAMULUI?</a:t>
            </a:r>
            <a:endParaRPr lang="ro-RO" b="1" dirty="0">
              <a:latin typeface="Arial" panose="020B0604020202020204" pitchFamily="34" charset="0"/>
              <a:cs typeface="Arial" panose="020B0604020202020204" pitchFamily="34" charset="0"/>
            </a:endParaRPr>
          </a:p>
        </p:txBody>
      </p:sp>
      <p:sp>
        <p:nvSpPr>
          <p:cNvPr id="6" name="Dreptunghi 49">
            <a:extLst>
              <a:ext uri="{FF2B5EF4-FFF2-40B4-BE49-F238E27FC236}">
                <a16:creationId xmlns:a16="http://schemas.microsoft.com/office/drawing/2014/main" id="{B0F48FA5-4931-4638-884B-63C523A32675}"/>
              </a:ext>
            </a:extLst>
          </p:cNvPr>
          <p:cNvSpPr/>
          <p:nvPr/>
        </p:nvSpPr>
        <p:spPr>
          <a:xfrm>
            <a:off x="73152" y="82296"/>
            <a:ext cx="12042648" cy="6693408"/>
          </a:xfrm>
          <a:prstGeom prst="rect">
            <a:avLst/>
          </a:prstGeom>
          <a:noFill/>
          <a:ln w="38100"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Dreptunghi 50">
            <a:extLst>
              <a:ext uri="{FF2B5EF4-FFF2-40B4-BE49-F238E27FC236}">
                <a16:creationId xmlns:a16="http://schemas.microsoft.com/office/drawing/2014/main" id="{9CC87380-88BE-4499-A3A3-C59417850AD6}"/>
              </a:ext>
            </a:extLst>
          </p:cNvPr>
          <p:cNvSpPr/>
          <p:nvPr/>
        </p:nvSpPr>
        <p:spPr>
          <a:xfrm>
            <a:off x="8067007" y="133858"/>
            <a:ext cx="3939063"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reptunghi 51">
            <a:extLst>
              <a:ext uri="{FF2B5EF4-FFF2-40B4-BE49-F238E27FC236}">
                <a16:creationId xmlns:a16="http://schemas.microsoft.com/office/drawing/2014/main" id="{BA549BB1-C11D-41D8-9A60-64DB023CC32C}"/>
              </a:ext>
            </a:extLst>
          </p:cNvPr>
          <p:cNvSpPr/>
          <p:nvPr/>
        </p:nvSpPr>
        <p:spPr>
          <a:xfrm>
            <a:off x="4231671" y="126143"/>
            <a:ext cx="3725609"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reptunghi 52">
            <a:extLst>
              <a:ext uri="{FF2B5EF4-FFF2-40B4-BE49-F238E27FC236}">
                <a16:creationId xmlns:a16="http://schemas.microsoft.com/office/drawing/2014/main" id="{1D05CC94-E6A3-4D53-A2C0-D129D68A1E61}"/>
              </a:ext>
            </a:extLst>
          </p:cNvPr>
          <p:cNvSpPr/>
          <p:nvPr/>
        </p:nvSpPr>
        <p:spPr>
          <a:xfrm>
            <a:off x="182880" y="129953"/>
            <a:ext cx="3939064" cy="4571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ine 53">
            <a:extLst>
              <a:ext uri="{FF2B5EF4-FFF2-40B4-BE49-F238E27FC236}">
                <a16:creationId xmlns:a16="http://schemas.microsoft.com/office/drawing/2014/main" id="{5F9E3547-24CF-4480-AFE8-54AA6C48AE16}"/>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0906813" y="194565"/>
            <a:ext cx="1172412" cy="484974"/>
          </a:xfrm>
          <a:prstGeom prst="rect">
            <a:avLst/>
          </a:prstGeom>
        </p:spPr>
      </p:pic>
      <p:sp>
        <p:nvSpPr>
          <p:cNvPr id="11" name="Casetă text 6">
            <a:extLst>
              <a:ext uri="{FF2B5EF4-FFF2-40B4-BE49-F238E27FC236}">
                <a16:creationId xmlns:a16="http://schemas.microsoft.com/office/drawing/2014/main" id="{B904AE85-1068-415D-8D68-9A190D416FD2}"/>
              </a:ext>
            </a:extLst>
          </p:cNvPr>
          <p:cNvSpPr txBox="1"/>
          <p:nvPr/>
        </p:nvSpPr>
        <p:spPr>
          <a:xfrm>
            <a:off x="510893" y="211417"/>
            <a:ext cx="2038202" cy="4681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pPr>
            <a:r>
              <a:rPr lang="fr-FR" sz="700" dirty="0">
                <a:solidFill>
                  <a:srgbClr val="002060"/>
                </a:solidFill>
                <a:effectLst/>
                <a:latin typeface="Trajan Pro"/>
                <a:ea typeface="Calibri" panose="020F0502020204030204" pitchFamily="34" charset="0"/>
                <a:cs typeface="Times New Roman" panose="02020603050405020304" pitchFamily="18" charset="0"/>
              </a:rPr>
              <a:t>MINISTERUL AGRICULTURII </a:t>
            </a:r>
            <a:r>
              <a:rPr lang="ro-RO" sz="700" dirty="0">
                <a:solidFill>
                  <a:srgbClr val="002060"/>
                </a:solidFill>
                <a:effectLst/>
                <a:latin typeface="Trajan Pro"/>
                <a:ea typeface="Calibri" panose="020F0502020204030204" pitchFamily="34" charset="0"/>
                <a:cs typeface="Times New Roman" panose="02020603050405020304" pitchFamily="18" charset="0"/>
              </a:rPr>
              <a:t>ȘI </a:t>
            </a:r>
          </a:p>
          <a:p>
            <a:pPr marL="0" marR="0">
              <a:lnSpc>
                <a:spcPct val="107000"/>
              </a:lnSpc>
              <a:spcBef>
                <a:spcPts val="0"/>
              </a:spcBef>
            </a:pPr>
            <a:r>
              <a:rPr lang="ro-RO" sz="700" dirty="0">
                <a:solidFill>
                  <a:srgbClr val="002060"/>
                </a:solidFill>
                <a:effectLst/>
                <a:latin typeface="Trajan Pro"/>
                <a:ea typeface="Calibri" panose="020F0502020204030204" pitchFamily="34" charset="0"/>
                <a:cs typeface="Times New Roman" panose="02020603050405020304" pitchFamily="18" charset="0"/>
              </a:rPr>
              <a:t>DEZVOLTĂRII RURALE</a:t>
            </a:r>
            <a:endParaRPr lang="en-US" sz="7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700" b="1" dirty="0">
                <a:solidFill>
                  <a:srgbClr val="002060"/>
                </a:solidFill>
                <a:effectLst/>
                <a:latin typeface="Trajan Pro"/>
                <a:ea typeface="Calibri" panose="020F0502020204030204" pitchFamily="34" charset="0"/>
                <a:cs typeface="Times New Roman" panose="02020603050405020304" pitchFamily="18" charset="0"/>
              </a:rPr>
              <a:t>AGENȚIA NAȚIONALĂ A ZONEI MONTANE</a:t>
            </a:r>
            <a:endParaRPr lang="en-US" sz="7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ine 55">
            <a:extLst>
              <a:ext uri="{FF2B5EF4-FFF2-40B4-BE49-F238E27FC236}">
                <a16:creationId xmlns:a16="http://schemas.microsoft.com/office/drawing/2014/main" id="{0012E4CA-6EAC-4157-B273-16419AFAFDA7}"/>
              </a:ext>
            </a:extLst>
          </p:cNvPr>
          <p:cNvPicPr/>
          <p:nvPr/>
        </p:nvPicPr>
        <p:blipFill>
          <a:blip r:embed="rId3" cstate="hqprint">
            <a:extLst>
              <a:ext uri="{28A0092B-C50C-407E-A947-70E740481C1C}">
                <a14:useLocalDpi xmlns:a14="http://schemas.microsoft.com/office/drawing/2010/main" val="0"/>
              </a:ext>
            </a:extLst>
          </a:blip>
          <a:stretch>
            <a:fillRect/>
          </a:stretch>
        </p:blipFill>
        <p:spPr>
          <a:xfrm>
            <a:off x="182675" y="227931"/>
            <a:ext cx="374871" cy="396383"/>
          </a:xfrm>
          <a:prstGeom prst="rect">
            <a:avLst/>
          </a:prstGeom>
        </p:spPr>
      </p:pic>
      <p:pic>
        <p:nvPicPr>
          <p:cNvPr id="13" name="Picture 2" descr="logoANZM-2019">
            <a:extLst>
              <a:ext uri="{FF2B5EF4-FFF2-40B4-BE49-F238E27FC236}">
                <a16:creationId xmlns:a16="http://schemas.microsoft.com/office/drawing/2014/main" id="{7714F9CF-06C2-4991-A306-D6C3AFC0CC3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442655" y="175782"/>
            <a:ext cx="487707" cy="39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918604"/>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893" y="4010756"/>
            <a:ext cx="11341289" cy="2722607"/>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lphaLcParenR"/>
            </a:pPr>
            <a:r>
              <a:rPr lang="ro-RO" sz="1350" dirty="0">
                <a:solidFill>
                  <a:srgbClr val="002060"/>
                </a:solidFill>
                <a:latin typeface="Arial" panose="020B0604020202020204" pitchFamily="34" charset="0"/>
                <a:cs typeface="Arial" panose="020B0604020202020204" pitchFamily="34" charset="0"/>
              </a:rPr>
              <a:t>construcția centrelor de colectare și /sau prelucrare a laptelui sub condiția încadrării în cantitățile și limitele valorice prevăzute în proiectul-tip pus la dispoziţie de Agenţia Națională a Zonei Montane,  potrivit art. 3 lit. d) din Lege; </a:t>
            </a:r>
          </a:p>
          <a:p>
            <a:pPr marL="342900" indent="-342900" algn="just">
              <a:buAutoNum type="alphaLcParenR"/>
            </a:pPr>
            <a:r>
              <a:rPr lang="ro-RO" sz="1350" dirty="0">
                <a:solidFill>
                  <a:srgbClr val="002060"/>
                </a:solidFill>
                <a:latin typeface="Arial" panose="020B0604020202020204" pitchFamily="34" charset="0"/>
                <a:cs typeface="Arial" panose="020B0604020202020204" pitchFamily="34" charset="0"/>
              </a:rPr>
              <a:t>achiziţia directă sau prin leasing de utilaje şi echipamente, aparate şi instalaţii de măsurare, control şi reglare, în limita valorii de piață a activelor, așa cum sunt prevăzute în proiectul-tip pus la dispoziţie de Agenţia Națională a Zonei Montane, potrivit art. 3 lit. d) din Lege; </a:t>
            </a:r>
          </a:p>
          <a:p>
            <a:pPr marL="342900" indent="-342900" algn="just">
              <a:buAutoNum type="alphaLcParenR"/>
            </a:pPr>
            <a:r>
              <a:rPr lang="ro-RO" sz="1350" dirty="0">
                <a:solidFill>
                  <a:srgbClr val="002060"/>
                </a:solidFill>
                <a:latin typeface="Arial" panose="020B0604020202020204" pitchFamily="34" charset="0"/>
                <a:cs typeface="Arial" panose="020B0604020202020204" pitchFamily="34" charset="0"/>
              </a:rPr>
              <a:t>achiziţia de mijloace de transport noi specializate în scopul colectării laptelui şi/sau comercializării produselor agro-alimentare, în funcţie de tipul de investiţie, în limita valorii de piață a activelor, aşa cum sunt prevăzute în proiectul-tip pus la dispoziţie de Agenţia Națională a Zonei Montane, potrivit art. 3 lit. d) din Lege;  </a:t>
            </a:r>
          </a:p>
          <a:p>
            <a:pPr marL="342900" indent="-342900" algn="just">
              <a:buAutoNum type="alphaLcParenR"/>
            </a:pPr>
            <a:r>
              <a:rPr lang="ro-RO" sz="1350" dirty="0">
                <a:solidFill>
                  <a:srgbClr val="002060"/>
                </a:solidFill>
                <a:latin typeface="Arial" panose="020B0604020202020204" pitchFamily="34" charset="0"/>
                <a:cs typeface="Arial" panose="020B0604020202020204" pitchFamily="34" charset="0"/>
              </a:rPr>
              <a:t>cheltuieli generate de adaptarea construcţiei la condițiile specifice existente pe suprafața pe care se amplasează investiția, în limita a maxim 10% din valoarea acordată pentru lit. a);</a:t>
            </a:r>
          </a:p>
          <a:p>
            <a:pPr marL="342900" indent="-342900" algn="just">
              <a:buAutoNum type="alphaLcParenR"/>
            </a:pPr>
            <a:r>
              <a:rPr lang="ro-RO" sz="1350" dirty="0">
                <a:solidFill>
                  <a:srgbClr val="002060"/>
                </a:solidFill>
                <a:latin typeface="Arial" panose="020B0604020202020204" pitchFamily="34" charset="0"/>
                <a:cs typeface="Arial" panose="020B0604020202020204" pitchFamily="34" charset="0"/>
              </a:rPr>
              <a:t>cheltuieli generale legate în mod direct de cheltuielile prevăzute la lit. a) - d), în limita a maxim 7% din valoarea cheltuielilor eligibile, cum ar fi cheltuieli cu serviciile, respectiv elaborare studii de fezabilitate, studii geotehnice, studii topografice studii de mediu, proiecte de construcție, servicii de arhitectură, consultanță și autorizații, precum și alte cheltuieli generale legate în mod direct de cheltuielile prevăzute la lit. a) - d), în limita a maxim 7% din valoarea cheltuielilor eligibile.</a:t>
            </a:r>
          </a:p>
        </p:txBody>
      </p:sp>
      <p:sp>
        <p:nvSpPr>
          <p:cNvPr id="5" name="Rectangle 4"/>
          <p:cNvSpPr/>
          <p:nvPr/>
        </p:nvSpPr>
        <p:spPr>
          <a:xfrm>
            <a:off x="477672" y="777922"/>
            <a:ext cx="11341288" cy="6141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latin typeface="Arial" panose="020B0604020202020204" pitchFamily="34" charset="0"/>
                <a:cs typeface="Arial" panose="020B0604020202020204" pitchFamily="34" charset="0"/>
              </a:rPr>
              <a:t>Cheltuieli eligibile în cadrul programului de investiții pentru înființarea centrelor de colectare și/sau prelucrare a laptelui în zona montană </a:t>
            </a:r>
          </a:p>
        </p:txBody>
      </p:sp>
      <p:sp>
        <p:nvSpPr>
          <p:cNvPr id="6" name="Dreptunghi 49">
            <a:extLst>
              <a:ext uri="{FF2B5EF4-FFF2-40B4-BE49-F238E27FC236}">
                <a16:creationId xmlns:a16="http://schemas.microsoft.com/office/drawing/2014/main" id="{B0F48FA5-4931-4638-884B-63C523A32675}"/>
              </a:ext>
            </a:extLst>
          </p:cNvPr>
          <p:cNvSpPr/>
          <p:nvPr/>
        </p:nvSpPr>
        <p:spPr>
          <a:xfrm>
            <a:off x="73152" y="82296"/>
            <a:ext cx="12042648" cy="6693408"/>
          </a:xfrm>
          <a:prstGeom prst="rect">
            <a:avLst/>
          </a:prstGeom>
          <a:noFill/>
          <a:ln w="38100"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Dreptunghi 50">
            <a:extLst>
              <a:ext uri="{FF2B5EF4-FFF2-40B4-BE49-F238E27FC236}">
                <a16:creationId xmlns:a16="http://schemas.microsoft.com/office/drawing/2014/main" id="{9CC87380-88BE-4499-A3A3-C59417850AD6}"/>
              </a:ext>
            </a:extLst>
          </p:cNvPr>
          <p:cNvSpPr/>
          <p:nvPr/>
        </p:nvSpPr>
        <p:spPr>
          <a:xfrm>
            <a:off x="8067007" y="133858"/>
            <a:ext cx="3939063"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reptunghi 51">
            <a:extLst>
              <a:ext uri="{FF2B5EF4-FFF2-40B4-BE49-F238E27FC236}">
                <a16:creationId xmlns:a16="http://schemas.microsoft.com/office/drawing/2014/main" id="{BA549BB1-C11D-41D8-9A60-64DB023CC32C}"/>
              </a:ext>
            </a:extLst>
          </p:cNvPr>
          <p:cNvSpPr/>
          <p:nvPr/>
        </p:nvSpPr>
        <p:spPr>
          <a:xfrm>
            <a:off x="4231671" y="126143"/>
            <a:ext cx="3725609"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reptunghi 52">
            <a:extLst>
              <a:ext uri="{FF2B5EF4-FFF2-40B4-BE49-F238E27FC236}">
                <a16:creationId xmlns:a16="http://schemas.microsoft.com/office/drawing/2014/main" id="{1D05CC94-E6A3-4D53-A2C0-D129D68A1E61}"/>
              </a:ext>
            </a:extLst>
          </p:cNvPr>
          <p:cNvSpPr/>
          <p:nvPr/>
        </p:nvSpPr>
        <p:spPr>
          <a:xfrm>
            <a:off x="182880" y="129953"/>
            <a:ext cx="3939064" cy="4571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ine 53">
            <a:extLst>
              <a:ext uri="{FF2B5EF4-FFF2-40B4-BE49-F238E27FC236}">
                <a16:creationId xmlns:a16="http://schemas.microsoft.com/office/drawing/2014/main" id="{5F9E3547-24CF-4480-AFE8-54AA6C48AE16}"/>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0906813" y="194565"/>
            <a:ext cx="1172412" cy="484974"/>
          </a:xfrm>
          <a:prstGeom prst="rect">
            <a:avLst/>
          </a:prstGeom>
        </p:spPr>
      </p:pic>
      <p:sp>
        <p:nvSpPr>
          <p:cNvPr id="11" name="Casetă text 6">
            <a:extLst>
              <a:ext uri="{FF2B5EF4-FFF2-40B4-BE49-F238E27FC236}">
                <a16:creationId xmlns:a16="http://schemas.microsoft.com/office/drawing/2014/main" id="{B904AE85-1068-415D-8D68-9A190D416FD2}"/>
              </a:ext>
            </a:extLst>
          </p:cNvPr>
          <p:cNvSpPr txBox="1"/>
          <p:nvPr/>
        </p:nvSpPr>
        <p:spPr>
          <a:xfrm>
            <a:off x="510893" y="211417"/>
            <a:ext cx="2038202" cy="4681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pPr>
            <a:r>
              <a:rPr lang="fr-FR" sz="700" dirty="0">
                <a:solidFill>
                  <a:srgbClr val="002060"/>
                </a:solidFill>
                <a:effectLst/>
                <a:latin typeface="Trajan Pro"/>
                <a:ea typeface="Calibri" panose="020F0502020204030204" pitchFamily="34" charset="0"/>
                <a:cs typeface="Times New Roman" panose="02020603050405020304" pitchFamily="18" charset="0"/>
              </a:rPr>
              <a:t>MINISTERUL AGRICULTURII </a:t>
            </a:r>
            <a:r>
              <a:rPr lang="ro-RO" sz="700" dirty="0">
                <a:solidFill>
                  <a:srgbClr val="002060"/>
                </a:solidFill>
                <a:effectLst/>
                <a:latin typeface="Trajan Pro"/>
                <a:ea typeface="Calibri" panose="020F0502020204030204" pitchFamily="34" charset="0"/>
                <a:cs typeface="Times New Roman" panose="02020603050405020304" pitchFamily="18" charset="0"/>
              </a:rPr>
              <a:t>ȘI </a:t>
            </a:r>
          </a:p>
          <a:p>
            <a:pPr marL="0" marR="0">
              <a:lnSpc>
                <a:spcPct val="107000"/>
              </a:lnSpc>
              <a:spcBef>
                <a:spcPts val="0"/>
              </a:spcBef>
            </a:pPr>
            <a:r>
              <a:rPr lang="ro-RO" sz="700" dirty="0">
                <a:solidFill>
                  <a:srgbClr val="002060"/>
                </a:solidFill>
                <a:effectLst/>
                <a:latin typeface="Trajan Pro"/>
                <a:ea typeface="Calibri" panose="020F0502020204030204" pitchFamily="34" charset="0"/>
                <a:cs typeface="Times New Roman" panose="02020603050405020304" pitchFamily="18" charset="0"/>
              </a:rPr>
              <a:t>DEZVOLTĂRII RURALE</a:t>
            </a:r>
            <a:endParaRPr lang="en-US" sz="7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700" b="1" dirty="0">
                <a:solidFill>
                  <a:srgbClr val="002060"/>
                </a:solidFill>
                <a:effectLst/>
                <a:latin typeface="Trajan Pro"/>
                <a:ea typeface="Calibri" panose="020F0502020204030204" pitchFamily="34" charset="0"/>
                <a:cs typeface="Times New Roman" panose="02020603050405020304" pitchFamily="18" charset="0"/>
              </a:rPr>
              <a:t>AGENȚIA NAȚIONALĂ A ZONEI MONTANE</a:t>
            </a:r>
            <a:endParaRPr lang="en-US" sz="7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ine 55">
            <a:extLst>
              <a:ext uri="{FF2B5EF4-FFF2-40B4-BE49-F238E27FC236}">
                <a16:creationId xmlns:a16="http://schemas.microsoft.com/office/drawing/2014/main" id="{0012E4CA-6EAC-4157-B273-16419AFAFDA7}"/>
              </a:ext>
            </a:extLst>
          </p:cNvPr>
          <p:cNvPicPr/>
          <p:nvPr/>
        </p:nvPicPr>
        <p:blipFill>
          <a:blip r:embed="rId3" cstate="hqprint">
            <a:extLst>
              <a:ext uri="{28A0092B-C50C-407E-A947-70E740481C1C}">
                <a14:useLocalDpi xmlns:a14="http://schemas.microsoft.com/office/drawing/2010/main" val="0"/>
              </a:ext>
            </a:extLst>
          </a:blip>
          <a:stretch>
            <a:fillRect/>
          </a:stretch>
        </p:blipFill>
        <p:spPr>
          <a:xfrm>
            <a:off x="182675" y="227931"/>
            <a:ext cx="374871" cy="396383"/>
          </a:xfrm>
          <a:prstGeom prst="rect">
            <a:avLst/>
          </a:prstGeom>
        </p:spPr>
      </p:pic>
      <p:pic>
        <p:nvPicPr>
          <p:cNvPr id="13" name="Picture 2" descr="logoANZM-2019">
            <a:extLst>
              <a:ext uri="{FF2B5EF4-FFF2-40B4-BE49-F238E27FC236}">
                <a16:creationId xmlns:a16="http://schemas.microsoft.com/office/drawing/2014/main" id="{7714F9CF-06C2-4991-A306-D6C3AFC0CC3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442655" y="175782"/>
            <a:ext cx="487707" cy="398700"/>
          </a:xfrm>
          <a:prstGeom prst="rect">
            <a:avLst/>
          </a:prstGeom>
          <a:noFill/>
          <a:extLst>
            <a:ext uri="{909E8E84-426E-40DD-AFC4-6F175D3DCCD1}">
              <a14:hiddenFill xmlns:a14="http://schemas.microsoft.com/office/drawing/2010/main">
                <a:solidFill>
                  <a:srgbClr val="FFFFFF"/>
                </a:solidFill>
              </a14:hiddenFill>
            </a:ext>
          </a:extLst>
        </p:spPr>
      </p:pic>
      <p:sp>
        <p:nvSpPr>
          <p:cNvPr id="2" name="Dreptunghi 1">
            <a:extLst>
              <a:ext uri="{FF2B5EF4-FFF2-40B4-BE49-F238E27FC236}">
                <a16:creationId xmlns:a16="http://schemas.microsoft.com/office/drawing/2014/main" id="{A7B952EA-91C0-4053-B19E-56C824D95AF3}"/>
              </a:ext>
            </a:extLst>
          </p:cNvPr>
          <p:cNvSpPr/>
          <p:nvPr/>
        </p:nvSpPr>
        <p:spPr>
          <a:xfrm>
            <a:off x="5058297" y="426122"/>
            <a:ext cx="2317286" cy="396383"/>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solidFill>
                  <a:srgbClr val="002060"/>
                </a:solidFill>
                <a:latin typeface="Arial" panose="020B0604020202020204" pitchFamily="34" charset="0"/>
                <a:cs typeface="Arial" panose="020B0604020202020204" pitchFamily="34" charset="0"/>
              </a:rPr>
              <a:t>Legea nr. 296/2018</a:t>
            </a:r>
            <a:endParaRPr lang="en-US" b="1" dirty="0">
              <a:solidFill>
                <a:srgbClr val="002060"/>
              </a:solidFill>
              <a:latin typeface="Arial" panose="020B0604020202020204" pitchFamily="34" charset="0"/>
              <a:cs typeface="Arial" panose="020B0604020202020204" pitchFamily="34" charset="0"/>
            </a:endParaRPr>
          </a:p>
        </p:txBody>
      </p:sp>
      <p:sp>
        <p:nvSpPr>
          <p:cNvPr id="3" name="Dreptunghi 2">
            <a:extLst>
              <a:ext uri="{FF2B5EF4-FFF2-40B4-BE49-F238E27FC236}">
                <a16:creationId xmlns:a16="http://schemas.microsoft.com/office/drawing/2014/main" id="{B87C581E-39FD-42E6-9590-C82E0BB2DB5C}"/>
              </a:ext>
            </a:extLst>
          </p:cNvPr>
          <p:cNvSpPr/>
          <p:nvPr/>
        </p:nvSpPr>
        <p:spPr>
          <a:xfrm>
            <a:off x="477671" y="1649458"/>
            <a:ext cx="11341288" cy="2031325"/>
          </a:xfrm>
          <a:prstGeom prst="rect">
            <a:avLst/>
          </a:prstGeom>
          <a:ln>
            <a:solidFill>
              <a:srgbClr val="FFFF00"/>
            </a:solidFill>
          </a:ln>
        </p:spPr>
        <p:txBody>
          <a:bodyPr wrap="square">
            <a:spAutoFit/>
          </a:bodyPr>
          <a:lstStyle/>
          <a:p>
            <a:pPr marL="342900" indent="-342900" algn="just">
              <a:buAutoNum type="alphaLcParenR"/>
            </a:pPr>
            <a:r>
              <a:rPr lang="en-US" sz="1400" dirty="0" err="1">
                <a:solidFill>
                  <a:srgbClr val="002060"/>
                </a:solidFill>
                <a:latin typeface="Arial" panose="020B0604020202020204" pitchFamily="34" charset="0"/>
                <a:cs typeface="Arial" panose="020B0604020202020204" pitchFamily="34" charset="0"/>
              </a:rPr>
              <a:t>investiţii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în</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realizarea</a:t>
            </a:r>
            <a:r>
              <a:rPr lang="en-US" sz="1400" dirty="0">
                <a:solidFill>
                  <a:srgbClr val="002060"/>
                </a:solidFill>
                <a:latin typeface="Arial" panose="020B0604020202020204" pitchFamily="34" charset="0"/>
                <a:cs typeface="Arial" panose="020B0604020202020204" pitchFamily="34" charset="0"/>
              </a:rPr>
              <a:t> de </a:t>
            </a:r>
            <a:r>
              <a:rPr lang="en-US" sz="1400" dirty="0" err="1">
                <a:solidFill>
                  <a:srgbClr val="002060"/>
                </a:solidFill>
                <a:latin typeface="Arial" panose="020B0604020202020204" pitchFamily="34" charset="0"/>
                <a:cs typeface="Arial" panose="020B0604020202020204" pitchFamily="34" charset="0"/>
              </a:rPr>
              <a:t>centre</a:t>
            </a:r>
            <a:r>
              <a:rPr lang="en-US" sz="1400" dirty="0">
                <a:solidFill>
                  <a:srgbClr val="002060"/>
                </a:solidFill>
                <a:latin typeface="Arial" panose="020B0604020202020204" pitchFamily="34" charset="0"/>
                <a:cs typeface="Arial" panose="020B0604020202020204" pitchFamily="34" charset="0"/>
              </a:rPr>
              <a:t> de </a:t>
            </a:r>
            <a:r>
              <a:rPr lang="en-US" sz="1400" dirty="0" err="1">
                <a:solidFill>
                  <a:srgbClr val="002060"/>
                </a:solidFill>
                <a:latin typeface="Arial" panose="020B0604020202020204" pitchFamily="34" charset="0"/>
                <a:cs typeface="Arial" panose="020B0604020202020204" pitchFamily="34" charset="0"/>
              </a:rPr>
              <a:t>colectare</a:t>
            </a:r>
            <a:r>
              <a:rPr lang="en-US" sz="1400" dirty="0">
                <a:solidFill>
                  <a:srgbClr val="002060"/>
                </a:solidFill>
                <a:latin typeface="Arial" panose="020B0604020202020204" pitchFamily="34" charset="0"/>
                <a:cs typeface="Arial" panose="020B0604020202020204" pitchFamily="34" charset="0"/>
              </a:rPr>
              <a:t> a </a:t>
            </a:r>
            <a:r>
              <a:rPr lang="en-US" sz="1400" dirty="0" err="1">
                <a:solidFill>
                  <a:srgbClr val="002060"/>
                </a:solidFill>
                <a:latin typeface="Arial" panose="020B0604020202020204" pitchFamily="34" charset="0"/>
                <a:cs typeface="Arial" panose="020B0604020202020204" pitchFamily="34" charset="0"/>
              </a:rPr>
              <a:t>laptelui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respectiv</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pentru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colectarea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și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menținerea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în</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condiții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optime</a:t>
            </a:r>
            <a:r>
              <a:rPr lang="en-US" sz="1400" dirty="0">
                <a:solidFill>
                  <a:srgbClr val="002060"/>
                </a:solidFill>
                <a:latin typeface="Arial" panose="020B0604020202020204" pitchFamily="34" charset="0"/>
                <a:cs typeface="Arial" panose="020B0604020202020204" pitchFamily="34" charset="0"/>
              </a:rPr>
              <a:t> a </a:t>
            </a:r>
            <a:r>
              <a:rPr lang="en-US" sz="1400" dirty="0" err="1">
                <a:solidFill>
                  <a:srgbClr val="002060"/>
                </a:solidFill>
                <a:latin typeface="Arial" panose="020B0604020202020204" pitchFamily="34" charset="0"/>
                <a:cs typeface="Arial" panose="020B0604020202020204" pitchFamily="34" charset="0"/>
              </a:rPr>
              <a:t>cantităților</a:t>
            </a:r>
            <a:r>
              <a:rPr lang="en-US" sz="1400" dirty="0">
                <a:solidFill>
                  <a:srgbClr val="002060"/>
                </a:solidFill>
                <a:latin typeface="Arial" panose="020B0604020202020204" pitchFamily="34" charset="0"/>
                <a:cs typeface="Arial" panose="020B0604020202020204" pitchFamily="34" charset="0"/>
              </a:rPr>
              <a:t> de </a:t>
            </a:r>
            <a:r>
              <a:rPr lang="en-US" sz="1400" dirty="0" err="1">
                <a:solidFill>
                  <a:srgbClr val="002060"/>
                </a:solidFill>
                <a:latin typeface="Arial" panose="020B0604020202020204" pitchFamily="34" charset="0"/>
                <a:cs typeface="Arial" panose="020B0604020202020204" pitchFamily="34" charset="0"/>
              </a:rPr>
              <a:t>lapte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colectate</a:t>
            </a:r>
            <a:r>
              <a:rPr lang="en-US" sz="1400" dirty="0">
                <a:solidFill>
                  <a:srgbClr val="002060"/>
                </a:solidFill>
                <a:latin typeface="Arial" panose="020B0604020202020204" pitchFamily="34" charset="0"/>
                <a:cs typeface="Arial" panose="020B0604020202020204" pitchFamily="34" charset="0"/>
              </a:rPr>
              <a:t> de la </a:t>
            </a:r>
            <a:r>
              <a:rPr lang="en-US" sz="1400" dirty="0" err="1">
                <a:solidFill>
                  <a:srgbClr val="002060"/>
                </a:solidFill>
                <a:latin typeface="Arial" panose="020B0604020202020204" pitchFamily="34" charset="0"/>
                <a:cs typeface="Arial" panose="020B0604020202020204" pitchFamily="34" charset="0"/>
              </a:rPr>
              <a:t>producători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Tancurile</a:t>
            </a:r>
            <a:r>
              <a:rPr lang="en-US" sz="1400" dirty="0">
                <a:solidFill>
                  <a:srgbClr val="002060"/>
                </a:solidFill>
                <a:latin typeface="Arial" panose="020B0604020202020204" pitchFamily="34" charset="0"/>
                <a:cs typeface="Arial" panose="020B0604020202020204" pitchFamily="34" charset="0"/>
              </a:rPr>
              <a:t> de </a:t>
            </a:r>
            <a:r>
              <a:rPr lang="en-US" sz="1400" dirty="0" err="1">
                <a:solidFill>
                  <a:srgbClr val="002060"/>
                </a:solidFill>
                <a:latin typeface="Arial" panose="020B0604020202020204" pitchFamily="34" charset="0"/>
                <a:cs typeface="Arial" panose="020B0604020202020204" pitchFamily="34" charset="0"/>
              </a:rPr>
              <a:t>răcire</a:t>
            </a:r>
            <a:r>
              <a:rPr lang="en-US" sz="1400" dirty="0">
                <a:solidFill>
                  <a:srgbClr val="002060"/>
                </a:solidFill>
                <a:latin typeface="Arial" panose="020B0604020202020204" pitchFamily="34" charset="0"/>
                <a:cs typeface="Arial" panose="020B0604020202020204" pitchFamily="34" charset="0"/>
              </a:rPr>
              <a:t> a </a:t>
            </a:r>
            <a:r>
              <a:rPr lang="en-US" sz="1400" dirty="0" err="1">
                <a:solidFill>
                  <a:srgbClr val="002060"/>
                </a:solidFill>
                <a:latin typeface="Arial" panose="020B0604020202020204" pitchFamily="34" charset="0"/>
                <a:cs typeface="Arial" panose="020B0604020202020204" pitchFamily="34" charset="0"/>
              </a:rPr>
              <a:t>laptelui</a:t>
            </a:r>
            <a:r>
              <a:rPr lang="en-US" sz="1400" dirty="0">
                <a:solidFill>
                  <a:srgbClr val="002060"/>
                </a:solidFill>
                <a:latin typeface="Arial" panose="020B0604020202020204" pitchFamily="34" charset="0"/>
                <a:cs typeface="Arial" panose="020B0604020202020204" pitchFamily="34" charset="0"/>
              </a:rPr>
              <a:t> din </a:t>
            </a:r>
            <a:r>
              <a:rPr lang="en-US" sz="1400" dirty="0" err="1">
                <a:solidFill>
                  <a:srgbClr val="002060"/>
                </a:solidFill>
                <a:latin typeface="Arial" panose="020B0604020202020204" pitchFamily="34" charset="0"/>
                <a:cs typeface="Arial" panose="020B0604020202020204" pitchFamily="34" charset="0"/>
              </a:rPr>
              <a:t>cadrul</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acestei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investiții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trebuie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să</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aibă</a:t>
            </a:r>
            <a:r>
              <a:rPr lang="en-US" sz="1400" dirty="0">
                <a:solidFill>
                  <a:srgbClr val="002060"/>
                </a:solidFill>
                <a:latin typeface="Arial" panose="020B0604020202020204" pitchFamily="34" charset="0"/>
                <a:cs typeface="Arial" panose="020B0604020202020204" pitchFamily="34" charset="0"/>
              </a:rPr>
              <a:t> o capacitate de minimum 1500 </a:t>
            </a:r>
            <a:r>
              <a:rPr lang="en-US" sz="1400" dirty="0" err="1">
                <a:solidFill>
                  <a:srgbClr val="002060"/>
                </a:solidFill>
                <a:latin typeface="Arial" panose="020B0604020202020204" pitchFamily="34" charset="0"/>
                <a:cs typeface="Arial" panose="020B0604020202020204" pitchFamily="34" charset="0"/>
              </a:rPr>
              <a:t>litri</a:t>
            </a:r>
            <a:r>
              <a:rPr lang="en-US" sz="1400" dirty="0">
                <a:solidFill>
                  <a:srgbClr val="002060"/>
                </a:solidFill>
                <a:latin typeface="Arial" panose="020B0604020202020204" pitchFamily="34" charset="0"/>
                <a:cs typeface="Arial" panose="020B0604020202020204" pitchFamily="34" charset="0"/>
              </a:rPr>
              <a:t>. </a:t>
            </a:r>
            <a:r>
              <a:rPr lang="en-US" sz="1400" b="1" dirty="0" err="1">
                <a:solidFill>
                  <a:srgbClr val="C00000"/>
                </a:solidFill>
                <a:latin typeface="Arial" panose="020B0604020202020204" pitchFamily="34" charset="0"/>
                <a:cs typeface="Arial" panose="020B0604020202020204" pitchFamily="34" charset="0"/>
              </a:rPr>
              <a:t>Valoarea</a:t>
            </a:r>
            <a:r>
              <a:rPr lang="en-US" sz="1400" b="1" dirty="0">
                <a:solidFill>
                  <a:srgbClr val="C00000"/>
                </a:solidFill>
                <a:latin typeface="Arial" panose="020B0604020202020204" pitchFamily="34" charset="0"/>
                <a:cs typeface="Arial" panose="020B0604020202020204" pitchFamily="34" charset="0"/>
              </a:rPr>
              <a:t> </a:t>
            </a:r>
            <a:r>
              <a:rPr lang="en-US" sz="1400" b="1" dirty="0" err="1">
                <a:solidFill>
                  <a:srgbClr val="C00000"/>
                </a:solidFill>
                <a:latin typeface="Arial" panose="020B0604020202020204" pitchFamily="34" charset="0"/>
                <a:cs typeface="Arial" panose="020B0604020202020204" pitchFamily="34" charset="0"/>
              </a:rPr>
              <a:t>maximă</a:t>
            </a:r>
            <a:r>
              <a:rPr lang="en-US" sz="1400" b="1" dirty="0">
                <a:solidFill>
                  <a:srgbClr val="C00000"/>
                </a:solidFill>
                <a:latin typeface="Arial" panose="020B0604020202020204" pitchFamily="34" charset="0"/>
                <a:cs typeface="Arial" panose="020B0604020202020204" pitchFamily="34" charset="0"/>
              </a:rPr>
              <a:t> </a:t>
            </a:r>
            <a:r>
              <a:rPr lang="en-US" sz="1400" b="1" dirty="0" err="1">
                <a:solidFill>
                  <a:srgbClr val="C00000"/>
                </a:solidFill>
                <a:latin typeface="Arial" panose="020B0604020202020204" pitchFamily="34" charset="0"/>
                <a:cs typeface="Arial" panose="020B0604020202020204" pitchFamily="34" charset="0"/>
              </a:rPr>
              <a:t>eligibilă</a:t>
            </a:r>
            <a:r>
              <a:rPr lang="en-US" sz="1400" b="1" dirty="0">
                <a:solidFill>
                  <a:srgbClr val="C00000"/>
                </a:solidFill>
                <a:latin typeface="Arial" panose="020B0604020202020204" pitchFamily="34" charset="0"/>
                <a:cs typeface="Arial" panose="020B0604020202020204" pitchFamily="34" charset="0"/>
              </a:rPr>
              <a:t>, </a:t>
            </a:r>
            <a:r>
              <a:rPr lang="en-US" sz="1400" b="1" dirty="0" err="1">
                <a:solidFill>
                  <a:srgbClr val="C00000"/>
                </a:solidFill>
                <a:latin typeface="Arial" panose="020B0604020202020204" pitchFamily="34" charset="0"/>
                <a:cs typeface="Arial" panose="020B0604020202020204" pitchFamily="34" charset="0"/>
              </a:rPr>
              <a:t>fără</a:t>
            </a:r>
            <a:r>
              <a:rPr lang="en-US" sz="1400" b="1" dirty="0">
                <a:solidFill>
                  <a:srgbClr val="C00000"/>
                </a:solidFill>
                <a:latin typeface="Arial" panose="020B0604020202020204" pitchFamily="34" charset="0"/>
                <a:cs typeface="Arial" panose="020B0604020202020204" pitchFamily="34" charset="0"/>
              </a:rPr>
              <a:t> TVA, </a:t>
            </a:r>
            <a:r>
              <a:rPr lang="en-US" sz="1400" b="1" dirty="0" err="1">
                <a:solidFill>
                  <a:srgbClr val="C00000"/>
                </a:solidFill>
                <a:latin typeface="Arial" panose="020B0604020202020204" pitchFamily="34" charset="0"/>
                <a:cs typeface="Arial" panose="020B0604020202020204" pitchFamily="34" charset="0"/>
              </a:rPr>
              <a:t>permisă</a:t>
            </a:r>
            <a:r>
              <a:rPr lang="en-US" sz="1400" b="1" dirty="0">
                <a:solidFill>
                  <a:srgbClr val="C00000"/>
                </a:solidFill>
                <a:latin typeface="Arial" panose="020B0604020202020204" pitchFamily="34" charset="0"/>
                <a:cs typeface="Arial" panose="020B0604020202020204" pitchFamily="34" charset="0"/>
              </a:rPr>
              <a:t> pe </a:t>
            </a:r>
            <a:r>
              <a:rPr lang="en-US" sz="1400" b="1" dirty="0" err="1">
                <a:solidFill>
                  <a:srgbClr val="C00000"/>
                </a:solidFill>
                <a:latin typeface="Arial" panose="020B0604020202020204" pitchFamily="34" charset="0"/>
                <a:cs typeface="Arial" panose="020B0604020202020204" pitchFamily="34" charset="0"/>
              </a:rPr>
              <a:t>acest</a:t>
            </a:r>
            <a:r>
              <a:rPr lang="en-US" sz="1400" b="1" dirty="0">
                <a:solidFill>
                  <a:srgbClr val="C00000"/>
                </a:solidFill>
                <a:latin typeface="Arial" panose="020B0604020202020204" pitchFamily="34" charset="0"/>
                <a:cs typeface="Arial" panose="020B0604020202020204" pitchFamily="34" charset="0"/>
              </a:rPr>
              <a:t> tip de </a:t>
            </a:r>
            <a:r>
              <a:rPr lang="en-US" sz="1400" b="1" dirty="0" err="1">
                <a:solidFill>
                  <a:srgbClr val="C00000"/>
                </a:solidFill>
                <a:latin typeface="Arial" panose="020B0604020202020204" pitchFamily="34" charset="0"/>
                <a:cs typeface="Arial" panose="020B0604020202020204" pitchFamily="34" charset="0"/>
              </a:rPr>
              <a:t>investiție</a:t>
            </a:r>
            <a:r>
              <a:rPr lang="en-US" sz="1400" b="1" dirty="0">
                <a:solidFill>
                  <a:srgbClr val="C00000"/>
                </a:solidFill>
                <a:latin typeface="Arial" panose="020B0604020202020204" pitchFamily="34" charset="0"/>
                <a:cs typeface="Arial" panose="020B0604020202020204" pitchFamily="34" charset="0"/>
              </a:rPr>
              <a:t> </a:t>
            </a:r>
            <a:r>
              <a:rPr lang="en-US" sz="1400" b="1" dirty="0" err="1">
                <a:solidFill>
                  <a:srgbClr val="C00000"/>
                </a:solidFill>
                <a:latin typeface="Arial" panose="020B0604020202020204" pitchFamily="34" charset="0"/>
                <a:cs typeface="Arial" panose="020B0604020202020204" pitchFamily="34" charset="0"/>
              </a:rPr>
              <a:t>este</a:t>
            </a:r>
            <a:r>
              <a:rPr lang="en-US" sz="1400" b="1" dirty="0">
                <a:solidFill>
                  <a:srgbClr val="C00000"/>
                </a:solidFill>
                <a:latin typeface="Arial" panose="020B0604020202020204" pitchFamily="34" charset="0"/>
                <a:cs typeface="Arial" panose="020B0604020202020204" pitchFamily="34" charset="0"/>
              </a:rPr>
              <a:t> de 500.000 lei.</a:t>
            </a:r>
            <a:endParaRPr lang="ro-RO" sz="1400" b="1" dirty="0">
              <a:solidFill>
                <a:srgbClr val="C00000"/>
              </a:solidFill>
              <a:latin typeface="Arial" panose="020B0604020202020204" pitchFamily="34" charset="0"/>
              <a:cs typeface="Arial" panose="020B0604020202020204" pitchFamily="34" charset="0"/>
            </a:endParaRPr>
          </a:p>
          <a:p>
            <a:pPr marL="342900" indent="-342900" algn="just">
              <a:buAutoNum type="alphaLcParenR"/>
            </a:pPr>
            <a:r>
              <a:rPr lang="en-US" sz="1400" dirty="0" err="1">
                <a:solidFill>
                  <a:srgbClr val="002060"/>
                </a:solidFill>
                <a:latin typeface="Arial" panose="020B0604020202020204" pitchFamily="34" charset="0"/>
                <a:cs typeface="Arial" panose="020B0604020202020204" pitchFamily="34" charset="0"/>
              </a:rPr>
              <a:t>investiţii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în</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realizarea</a:t>
            </a:r>
            <a:r>
              <a:rPr lang="en-US" sz="1400" dirty="0">
                <a:solidFill>
                  <a:srgbClr val="002060"/>
                </a:solidFill>
                <a:latin typeface="Arial" panose="020B0604020202020204" pitchFamily="34" charset="0"/>
                <a:cs typeface="Arial" panose="020B0604020202020204" pitchFamily="34" charset="0"/>
              </a:rPr>
              <a:t> de </a:t>
            </a:r>
            <a:r>
              <a:rPr lang="en-US" sz="1400" dirty="0" err="1">
                <a:solidFill>
                  <a:srgbClr val="002060"/>
                </a:solidFill>
                <a:latin typeface="Arial" panose="020B0604020202020204" pitchFamily="34" charset="0"/>
                <a:cs typeface="Arial" panose="020B0604020202020204" pitchFamily="34" charset="0"/>
              </a:rPr>
              <a:t>centre</a:t>
            </a:r>
            <a:r>
              <a:rPr lang="en-US" sz="1400" dirty="0">
                <a:solidFill>
                  <a:srgbClr val="002060"/>
                </a:solidFill>
                <a:latin typeface="Arial" panose="020B0604020202020204" pitchFamily="34" charset="0"/>
                <a:cs typeface="Arial" panose="020B0604020202020204" pitchFamily="34" charset="0"/>
              </a:rPr>
              <a:t> de </a:t>
            </a:r>
            <a:r>
              <a:rPr lang="en-US" sz="1400" dirty="0" err="1">
                <a:solidFill>
                  <a:srgbClr val="002060"/>
                </a:solidFill>
                <a:latin typeface="Arial" panose="020B0604020202020204" pitchFamily="34" charset="0"/>
                <a:cs typeface="Arial" panose="020B0604020202020204" pitchFamily="34" charset="0"/>
              </a:rPr>
              <a:t>prelucrare</a:t>
            </a:r>
            <a:r>
              <a:rPr lang="en-US" sz="1400" dirty="0">
                <a:solidFill>
                  <a:srgbClr val="002060"/>
                </a:solidFill>
                <a:latin typeface="Arial" panose="020B0604020202020204" pitchFamily="34" charset="0"/>
                <a:cs typeface="Arial" panose="020B0604020202020204" pitchFamily="34" charset="0"/>
              </a:rPr>
              <a:t> a </a:t>
            </a:r>
            <a:r>
              <a:rPr lang="en-US" sz="1400" dirty="0" err="1">
                <a:solidFill>
                  <a:srgbClr val="002060"/>
                </a:solidFill>
                <a:latin typeface="Arial" panose="020B0604020202020204" pitchFamily="34" charset="0"/>
                <a:cs typeface="Arial" panose="020B0604020202020204" pitchFamily="34" charset="0"/>
              </a:rPr>
              <a:t>laptelui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respectiv</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pentru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prelucrarea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şi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păstrarea</a:t>
            </a:r>
            <a:r>
              <a:rPr lang="en-US" sz="1400" dirty="0">
                <a:solidFill>
                  <a:srgbClr val="002060"/>
                </a:solidFill>
                <a:latin typeface="Arial" panose="020B0604020202020204" pitchFamily="34" charset="0"/>
                <a:cs typeface="Arial" panose="020B0604020202020204" pitchFamily="34" charset="0"/>
              </a:rPr>
              <a:t>/</a:t>
            </a:r>
            <a:r>
              <a:rPr lang="en-US" sz="1400" dirty="0" err="1">
                <a:solidFill>
                  <a:srgbClr val="002060"/>
                </a:solidFill>
                <a:latin typeface="Arial" panose="020B0604020202020204" pitchFamily="34" charset="0"/>
                <a:cs typeface="Arial" panose="020B0604020202020204" pitchFamily="34" charset="0"/>
              </a:rPr>
              <a:t>depozitarea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în</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condiţii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optime</a:t>
            </a:r>
            <a:r>
              <a:rPr lang="en-US" sz="1400" dirty="0">
                <a:solidFill>
                  <a:srgbClr val="002060"/>
                </a:solidFill>
                <a:latin typeface="Arial" panose="020B0604020202020204" pitchFamily="34" charset="0"/>
                <a:cs typeface="Arial" panose="020B0604020202020204" pitchFamily="34" charset="0"/>
              </a:rPr>
              <a:t> a </a:t>
            </a:r>
            <a:r>
              <a:rPr lang="en-US" sz="1400" dirty="0" err="1">
                <a:solidFill>
                  <a:srgbClr val="002060"/>
                </a:solidFill>
                <a:latin typeface="Arial" panose="020B0604020202020204" pitchFamily="34" charset="0"/>
                <a:cs typeface="Arial" panose="020B0604020202020204" pitchFamily="34" charset="0"/>
              </a:rPr>
              <a:t>produselor</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rezultate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urmare</a:t>
            </a:r>
            <a:r>
              <a:rPr lang="en-US" sz="1400" dirty="0">
                <a:solidFill>
                  <a:srgbClr val="002060"/>
                </a:solidFill>
                <a:latin typeface="Arial" panose="020B0604020202020204" pitchFamily="34" charset="0"/>
                <a:cs typeface="Arial" panose="020B0604020202020204" pitchFamily="34" charset="0"/>
              </a:rPr>
              <a:t> a </a:t>
            </a:r>
            <a:r>
              <a:rPr lang="en-US" sz="1400" dirty="0" err="1">
                <a:solidFill>
                  <a:srgbClr val="002060"/>
                </a:solidFill>
                <a:latin typeface="Arial" panose="020B0604020202020204" pitchFamily="34" charset="0"/>
                <a:cs typeface="Arial" panose="020B0604020202020204" pitchFamily="34" charset="0"/>
              </a:rPr>
              <a:t>prelucrării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laptelui</a:t>
            </a:r>
            <a:r>
              <a:rPr lang="en-US" sz="1400" dirty="0">
                <a:solidFill>
                  <a:srgbClr val="002060"/>
                </a:solidFill>
                <a:latin typeface="Arial" panose="020B0604020202020204" pitchFamily="34" charset="0"/>
                <a:cs typeface="Arial" panose="020B0604020202020204" pitchFamily="34" charset="0"/>
              </a:rPr>
              <a:t>. </a:t>
            </a:r>
            <a:r>
              <a:rPr lang="en-US" sz="1400" b="1" dirty="0" err="1">
                <a:solidFill>
                  <a:srgbClr val="C00000"/>
                </a:solidFill>
                <a:latin typeface="Arial" panose="020B0604020202020204" pitchFamily="34" charset="0"/>
                <a:cs typeface="Arial" panose="020B0604020202020204" pitchFamily="34" charset="0"/>
              </a:rPr>
              <a:t>Valoarea</a:t>
            </a:r>
            <a:r>
              <a:rPr lang="en-US" sz="1400" b="1" dirty="0">
                <a:solidFill>
                  <a:srgbClr val="C00000"/>
                </a:solidFill>
                <a:latin typeface="Arial" panose="020B0604020202020204" pitchFamily="34" charset="0"/>
                <a:cs typeface="Arial" panose="020B0604020202020204" pitchFamily="34" charset="0"/>
              </a:rPr>
              <a:t> </a:t>
            </a:r>
            <a:r>
              <a:rPr lang="en-US" sz="1400" b="1" dirty="0" err="1">
                <a:solidFill>
                  <a:srgbClr val="C00000"/>
                </a:solidFill>
                <a:latin typeface="Arial" panose="020B0604020202020204" pitchFamily="34" charset="0"/>
                <a:cs typeface="Arial" panose="020B0604020202020204" pitchFamily="34" charset="0"/>
              </a:rPr>
              <a:t>maximă</a:t>
            </a:r>
            <a:r>
              <a:rPr lang="en-US" sz="1400" b="1" dirty="0">
                <a:solidFill>
                  <a:srgbClr val="C00000"/>
                </a:solidFill>
                <a:latin typeface="Arial" panose="020B0604020202020204" pitchFamily="34" charset="0"/>
                <a:cs typeface="Arial" panose="020B0604020202020204" pitchFamily="34" charset="0"/>
              </a:rPr>
              <a:t> </a:t>
            </a:r>
            <a:r>
              <a:rPr lang="en-US" sz="1400" b="1" dirty="0" err="1">
                <a:solidFill>
                  <a:srgbClr val="C00000"/>
                </a:solidFill>
                <a:latin typeface="Arial" panose="020B0604020202020204" pitchFamily="34" charset="0"/>
                <a:cs typeface="Arial" panose="020B0604020202020204" pitchFamily="34" charset="0"/>
              </a:rPr>
              <a:t>eligibilă</a:t>
            </a:r>
            <a:r>
              <a:rPr lang="en-US" sz="1400" b="1" dirty="0">
                <a:solidFill>
                  <a:srgbClr val="C00000"/>
                </a:solidFill>
                <a:latin typeface="Arial" panose="020B0604020202020204" pitchFamily="34" charset="0"/>
                <a:cs typeface="Arial" panose="020B0604020202020204" pitchFamily="34" charset="0"/>
              </a:rPr>
              <a:t>, </a:t>
            </a:r>
            <a:r>
              <a:rPr lang="en-US" sz="1400" b="1" dirty="0" err="1">
                <a:solidFill>
                  <a:srgbClr val="C00000"/>
                </a:solidFill>
                <a:latin typeface="Arial" panose="020B0604020202020204" pitchFamily="34" charset="0"/>
                <a:cs typeface="Arial" panose="020B0604020202020204" pitchFamily="34" charset="0"/>
              </a:rPr>
              <a:t>fără</a:t>
            </a:r>
            <a:r>
              <a:rPr lang="en-US" sz="1400" b="1" dirty="0">
                <a:solidFill>
                  <a:srgbClr val="C00000"/>
                </a:solidFill>
                <a:latin typeface="Arial" panose="020B0604020202020204" pitchFamily="34" charset="0"/>
                <a:cs typeface="Arial" panose="020B0604020202020204" pitchFamily="34" charset="0"/>
              </a:rPr>
              <a:t> TVA, </a:t>
            </a:r>
            <a:r>
              <a:rPr lang="en-US" sz="1400" b="1" dirty="0" err="1">
                <a:solidFill>
                  <a:srgbClr val="C00000"/>
                </a:solidFill>
                <a:latin typeface="Arial" panose="020B0604020202020204" pitchFamily="34" charset="0"/>
                <a:cs typeface="Arial" panose="020B0604020202020204" pitchFamily="34" charset="0"/>
              </a:rPr>
              <a:t>permisă</a:t>
            </a:r>
            <a:r>
              <a:rPr lang="en-US" sz="1400" b="1" dirty="0">
                <a:solidFill>
                  <a:srgbClr val="C00000"/>
                </a:solidFill>
                <a:latin typeface="Arial" panose="020B0604020202020204" pitchFamily="34" charset="0"/>
                <a:cs typeface="Arial" panose="020B0604020202020204" pitchFamily="34" charset="0"/>
              </a:rPr>
              <a:t> pe </a:t>
            </a:r>
            <a:r>
              <a:rPr lang="en-US" sz="1400" b="1" dirty="0" err="1">
                <a:solidFill>
                  <a:srgbClr val="C00000"/>
                </a:solidFill>
                <a:latin typeface="Arial" panose="020B0604020202020204" pitchFamily="34" charset="0"/>
                <a:cs typeface="Arial" panose="020B0604020202020204" pitchFamily="34" charset="0"/>
              </a:rPr>
              <a:t>acest</a:t>
            </a:r>
            <a:r>
              <a:rPr lang="en-US" sz="1400" b="1" dirty="0">
                <a:solidFill>
                  <a:srgbClr val="C00000"/>
                </a:solidFill>
                <a:latin typeface="Arial" panose="020B0604020202020204" pitchFamily="34" charset="0"/>
                <a:cs typeface="Arial" panose="020B0604020202020204" pitchFamily="34" charset="0"/>
              </a:rPr>
              <a:t> tip de </a:t>
            </a:r>
            <a:r>
              <a:rPr lang="en-US" sz="1400" b="1" dirty="0" err="1">
                <a:solidFill>
                  <a:srgbClr val="C00000"/>
                </a:solidFill>
                <a:latin typeface="Arial" panose="020B0604020202020204" pitchFamily="34" charset="0"/>
                <a:cs typeface="Arial" panose="020B0604020202020204" pitchFamily="34" charset="0"/>
              </a:rPr>
              <a:t>investiției</a:t>
            </a:r>
            <a:r>
              <a:rPr lang="en-US" sz="1400" b="1" dirty="0">
                <a:solidFill>
                  <a:srgbClr val="C00000"/>
                </a:solidFill>
                <a:latin typeface="Arial" panose="020B0604020202020204" pitchFamily="34" charset="0"/>
                <a:cs typeface="Arial" panose="020B0604020202020204" pitchFamily="34" charset="0"/>
              </a:rPr>
              <a:t> </a:t>
            </a:r>
            <a:r>
              <a:rPr lang="en-US" sz="1400" b="1" dirty="0" err="1">
                <a:solidFill>
                  <a:srgbClr val="C00000"/>
                </a:solidFill>
                <a:latin typeface="Arial" panose="020B0604020202020204" pitchFamily="34" charset="0"/>
                <a:cs typeface="Arial" panose="020B0604020202020204" pitchFamily="34" charset="0"/>
              </a:rPr>
              <a:t>este</a:t>
            </a:r>
            <a:r>
              <a:rPr lang="en-US" sz="1400" b="1" dirty="0">
                <a:solidFill>
                  <a:srgbClr val="C00000"/>
                </a:solidFill>
                <a:latin typeface="Arial" panose="020B0604020202020204" pitchFamily="34" charset="0"/>
                <a:cs typeface="Arial" panose="020B0604020202020204" pitchFamily="34" charset="0"/>
              </a:rPr>
              <a:t> de 1.700.000 lei. </a:t>
            </a:r>
            <a:endParaRPr lang="ro-RO" sz="1400" b="1" dirty="0">
              <a:solidFill>
                <a:srgbClr val="C00000"/>
              </a:solidFill>
              <a:latin typeface="Arial" panose="020B0604020202020204" pitchFamily="34" charset="0"/>
              <a:cs typeface="Arial" panose="020B0604020202020204" pitchFamily="34" charset="0"/>
            </a:endParaRPr>
          </a:p>
          <a:p>
            <a:pPr marL="342900" indent="-342900" algn="just">
              <a:buAutoNum type="alphaLcParenR"/>
            </a:pPr>
            <a:r>
              <a:rPr lang="en-US" sz="1400" dirty="0" err="1">
                <a:solidFill>
                  <a:srgbClr val="002060"/>
                </a:solidFill>
                <a:latin typeface="Arial" panose="020B0604020202020204" pitchFamily="34" charset="0"/>
                <a:cs typeface="Arial" panose="020B0604020202020204" pitchFamily="34" charset="0"/>
              </a:rPr>
              <a:t>investiţii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în</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realizarea</a:t>
            </a:r>
            <a:r>
              <a:rPr lang="en-US" sz="1400" dirty="0">
                <a:solidFill>
                  <a:srgbClr val="002060"/>
                </a:solidFill>
                <a:latin typeface="Arial" panose="020B0604020202020204" pitchFamily="34" charset="0"/>
                <a:cs typeface="Arial" panose="020B0604020202020204" pitchFamily="34" charset="0"/>
              </a:rPr>
              <a:t> de </a:t>
            </a:r>
            <a:r>
              <a:rPr lang="en-US" sz="1400" dirty="0" err="1">
                <a:solidFill>
                  <a:srgbClr val="002060"/>
                </a:solidFill>
                <a:latin typeface="Arial" panose="020B0604020202020204" pitchFamily="34" charset="0"/>
                <a:cs typeface="Arial" panose="020B0604020202020204" pitchFamily="34" charset="0"/>
              </a:rPr>
              <a:t>centre</a:t>
            </a:r>
            <a:r>
              <a:rPr lang="en-US" sz="1400" dirty="0">
                <a:solidFill>
                  <a:srgbClr val="002060"/>
                </a:solidFill>
                <a:latin typeface="Arial" panose="020B0604020202020204" pitchFamily="34" charset="0"/>
                <a:cs typeface="Arial" panose="020B0604020202020204" pitchFamily="34" charset="0"/>
              </a:rPr>
              <a:t> de </a:t>
            </a:r>
            <a:r>
              <a:rPr lang="en-US" sz="1400" dirty="0" err="1">
                <a:solidFill>
                  <a:srgbClr val="002060"/>
                </a:solidFill>
                <a:latin typeface="Arial" panose="020B0604020202020204" pitchFamily="34" charset="0"/>
                <a:cs typeface="Arial" panose="020B0604020202020204" pitchFamily="34" charset="0"/>
              </a:rPr>
              <a:t>colectare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şi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prelucrare</a:t>
            </a:r>
            <a:r>
              <a:rPr lang="en-US" sz="1400" dirty="0">
                <a:solidFill>
                  <a:srgbClr val="002060"/>
                </a:solidFill>
                <a:latin typeface="Arial" panose="020B0604020202020204" pitchFamily="34" charset="0"/>
                <a:cs typeface="Arial" panose="020B0604020202020204" pitchFamily="34" charset="0"/>
              </a:rPr>
              <a:t> a </a:t>
            </a:r>
            <a:r>
              <a:rPr lang="en-US" sz="1400" dirty="0" err="1">
                <a:solidFill>
                  <a:srgbClr val="002060"/>
                </a:solidFill>
                <a:latin typeface="Arial" panose="020B0604020202020204" pitchFamily="34" charset="0"/>
                <a:cs typeface="Arial" panose="020B0604020202020204" pitchFamily="34" charset="0"/>
              </a:rPr>
              <a:t>laptelui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respectiv</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investiție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integrată</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cuprinzând</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atât</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componenta</a:t>
            </a:r>
            <a:r>
              <a:rPr lang="en-US" sz="1400" dirty="0">
                <a:solidFill>
                  <a:srgbClr val="002060"/>
                </a:solidFill>
                <a:latin typeface="Arial" panose="020B0604020202020204" pitchFamily="34" charset="0"/>
                <a:cs typeface="Arial" panose="020B0604020202020204" pitchFamily="34" charset="0"/>
              </a:rPr>
              <a:t> de </a:t>
            </a:r>
            <a:r>
              <a:rPr lang="en-US" sz="1400" dirty="0" err="1">
                <a:solidFill>
                  <a:srgbClr val="002060"/>
                </a:solidFill>
                <a:latin typeface="Arial" panose="020B0604020202020204" pitchFamily="34" charset="0"/>
                <a:cs typeface="Arial" panose="020B0604020202020204" pitchFamily="34" charset="0"/>
              </a:rPr>
              <a:t>colectare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menționată</a:t>
            </a:r>
            <a:r>
              <a:rPr lang="en-US" sz="1400" dirty="0">
                <a:solidFill>
                  <a:srgbClr val="002060"/>
                </a:solidFill>
                <a:latin typeface="Arial" panose="020B0604020202020204" pitchFamily="34" charset="0"/>
                <a:cs typeface="Arial" panose="020B0604020202020204" pitchFamily="34" charset="0"/>
              </a:rPr>
              <a:t> la lit. a) </a:t>
            </a:r>
            <a:r>
              <a:rPr lang="en-US" sz="1400" dirty="0" err="1">
                <a:solidFill>
                  <a:srgbClr val="002060"/>
                </a:solidFill>
                <a:latin typeface="Arial" panose="020B0604020202020204" pitchFamily="34" charset="0"/>
                <a:cs typeface="Arial" panose="020B0604020202020204" pitchFamily="34" charset="0"/>
              </a:rPr>
              <a:t>cât</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și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componenta</a:t>
            </a:r>
            <a:r>
              <a:rPr lang="en-US" sz="1400" dirty="0">
                <a:solidFill>
                  <a:srgbClr val="002060"/>
                </a:solidFill>
                <a:latin typeface="Arial" panose="020B0604020202020204" pitchFamily="34" charset="0"/>
                <a:cs typeface="Arial" panose="020B0604020202020204" pitchFamily="34" charset="0"/>
              </a:rPr>
              <a:t> de </a:t>
            </a:r>
            <a:r>
              <a:rPr lang="en-US" sz="1400" dirty="0" err="1">
                <a:solidFill>
                  <a:srgbClr val="002060"/>
                </a:solidFill>
                <a:latin typeface="Arial" panose="020B0604020202020204" pitchFamily="34" charset="0"/>
                <a:cs typeface="Arial" panose="020B0604020202020204" pitchFamily="34" charset="0"/>
              </a:rPr>
              <a:t>prelucrare</a:t>
            </a:r>
            <a:r>
              <a:rPr lang="en-US" sz="1400" dirty="0">
                <a:solidFill>
                  <a:srgbClr val="002060"/>
                </a:solidFill>
                <a:latin typeface="Arial" panose="020B0604020202020204" pitchFamily="34" charset="0"/>
                <a:cs typeface="Arial" panose="020B0604020202020204" pitchFamily="34" charset="0"/>
              </a:rPr>
              <a:t> a </a:t>
            </a:r>
            <a:r>
              <a:rPr lang="en-US" sz="1400" dirty="0" err="1">
                <a:solidFill>
                  <a:srgbClr val="002060"/>
                </a:solidFill>
                <a:latin typeface="Arial" panose="020B0604020202020204" pitchFamily="34" charset="0"/>
                <a:cs typeface="Arial" panose="020B0604020202020204" pitchFamily="34" charset="0"/>
              </a:rPr>
              <a:t>laptelui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menționată</a:t>
            </a:r>
            <a:r>
              <a:rPr lang="en-US" sz="1400" dirty="0">
                <a:solidFill>
                  <a:srgbClr val="002060"/>
                </a:solidFill>
                <a:latin typeface="Arial" panose="020B0604020202020204" pitchFamily="34" charset="0"/>
                <a:cs typeface="Arial" panose="020B0604020202020204" pitchFamily="34" charset="0"/>
              </a:rPr>
              <a:t> la lit. b). </a:t>
            </a:r>
            <a:r>
              <a:rPr lang="en-US" sz="1400" b="1" dirty="0" err="1">
                <a:solidFill>
                  <a:srgbClr val="C00000"/>
                </a:solidFill>
                <a:latin typeface="Arial" panose="020B0604020202020204" pitchFamily="34" charset="0"/>
                <a:cs typeface="Arial" panose="020B0604020202020204" pitchFamily="34" charset="0"/>
              </a:rPr>
              <a:t>Valoarea</a:t>
            </a:r>
            <a:r>
              <a:rPr lang="en-US" sz="1400" b="1" dirty="0">
                <a:solidFill>
                  <a:srgbClr val="C00000"/>
                </a:solidFill>
                <a:latin typeface="Arial" panose="020B0604020202020204" pitchFamily="34" charset="0"/>
                <a:cs typeface="Arial" panose="020B0604020202020204" pitchFamily="34" charset="0"/>
              </a:rPr>
              <a:t> </a:t>
            </a:r>
            <a:r>
              <a:rPr lang="en-US" sz="1400" b="1" dirty="0" err="1">
                <a:solidFill>
                  <a:srgbClr val="C00000"/>
                </a:solidFill>
                <a:latin typeface="Arial" panose="020B0604020202020204" pitchFamily="34" charset="0"/>
                <a:cs typeface="Arial" panose="020B0604020202020204" pitchFamily="34" charset="0"/>
              </a:rPr>
              <a:t>maximă</a:t>
            </a:r>
            <a:r>
              <a:rPr lang="en-US" sz="1400" b="1" dirty="0">
                <a:solidFill>
                  <a:srgbClr val="C00000"/>
                </a:solidFill>
                <a:latin typeface="Arial" panose="020B0604020202020204" pitchFamily="34" charset="0"/>
                <a:cs typeface="Arial" panose="020B0604020202020204" pitchFamily="34" charset="0"/>
              </a:rPr>
              <a:t> </a:t>
            </a:r>
            <a:r>
              <a:rPr lang="en-US" sz="1400" b="1" dirty="0" err="1">
                <a:solidFill>
                  <a:srgbClr val="C00000"/>
                </a:solidFill>
                <a:latin typeface="Arial" panose="020B0604020202020204" pitchFamily="34" charset="0"/>
                <a:cs typeface="Arial" panose="020B0604020202020204" pitchFamily="34" charset="0"/>
              </a:rPr>
              <a:t>eligibilă</a:t>
            </a:r>
            <a:r>
              <a:rPr lang="en-US" sz="1400" b="1" dirty="0">
                <a:solidFill>
                  <a:srgbClr val="C00000"/>
                </a:solidFill>
                <a:latin typeface="Arial" panose="020B0604020202020204" pitchFamily="34" charset="0"/>
                <a:cs typeface="Arial" panose="020B0604020202020204" pitchFamily="34" charset="0"/>
              </a:rPr>
              <a:t>, </a:t>
            </a:r>
            <a:r>
              <a:rPr lang="en-US" sz="1400" b="1" dirty="0" err="1">
                <a:solidFill>
                  <a:srgbClr val="C00000"/>
                </a:solidFill>
                <a:latin typeface="Arial" panose="020B0604020202020204" pitchFamily="34" charset="0"/>
                <a:cs typeface="Arial" panose="020B0604020202020204" pitchFamily="34" charset="0"/>
              </a:rPr>
              <a:t>fără</a:t>
            </a:r>
            <a:r>
              <a:rPr lang="en-US" sz="1400" b="1" dirty="0">
                <a:solidFill>
                  <a:srgbClr val="C00000"/>
                </a:solidFill>
                <a:latin typeface="Arial" panose="020B0604020202020204" pitchFamily="34" charset="0"/>
                <a:cs typeface="Arial" panose="020B0604020202020204" pitchFamily="34" charset="0"/>
              </a:rPr>
              <a:t> TVA, </a:t>
            </a:r>
            <a:r>
              <a:rPr lang="en-US" sz="1400" b="1" dirty="0" err="1">
                <a:solidFill>
                  <a:srgbClr val="C00000"/>
                </a:solidFill>
                <a:latin typeface="Arial" panose="020B0604020202020204" pitchFamily="34" charset="0"/>
                <a:cs typeface="Arial" panose="020B0604020202020204" pitchFamily="34" charset="0"/>
              </a:rPr>
              <a:t>permisă</a:t>
            </a:r>
            <a:r>
              <a:rPr lang="en-US" sz="1400" b="1" dirty="0">
                <a:solidFill>
                  <a:srgbClr val="C00000"/>
                </a:solidFill>
                <a:latin typeface="Arial" panose="020B0604020202020204" pitchFamily="34" charset="0"/>
                <a:cs typeface="Arial" panose="020B0604020202020204" pitchFamily="34" charset="0"/>
              </a:rPr>
              <a:t> pe </a:t>
            </a:r>
            <a:r>
              <a:rPr lang="en-US" sz="1400" b="1" dirty="0" err="1">
                <a:solidFill>
                  <a:srgbClr val="C00000"/>
                </a:solidFill>
                <a:latin typeface="Arial" panose="020B0604020202020204" pitchFamily="34" charset="0"/>
                <a:cs typeface="Arial" panose="020B0604020202020204" pitchFamily="34" charset="0"/>
              </a:rPr>
              <a:t>acest</a:t>
            </a:r>
            <a:r>
              <a:rPr lang="en-US" sz="1400" b="1" dirty="0">
                <a:solidFill>
                  <a:srgbClr val="C00000"/>
                </a:solidFill>
                <a:latin typeface="Arial" panose="020B0604020202020204" pitchFamily="34" charset="0"/>
                <a:cs typeface="Arial" panose="020B0604020202020204" pitchFamily="34" charset="0"/>
              </a:rPr>
              <a:t> tip de </a:t>
            </a:r>
            <a:r>
              <a:rPr lang="en-US" sz="1400" b="1" dirty="0" err="1">
                <a:solidFill>
                  <a:srgbClr val="C00000"/>
                </a:solidFill>
                <a:latin typeface="Arial" panose="020B0604020202020204" pitchFamily="34" charset="0"/>
                <a:cs typeface="Arial" panose="020B0604020202020204" pitchFamily="34" charset="0"/>
              </a:rPr>
              <a:t>investiție</a:t>
            </a:r>
            <a:r>
              <a:rPr lang="en-US" sz="1400" b="1" dirty="0">
                <a:solidFill>
                  <a:srgbClr val="C00000"/>
                </a:solidFill>
                <a:latin typeface="Arial" panose="020B0604020202020204" pitchFamily="34" charset="0"/>
                <a:cs typeface="Arial" panose="020B0604020202020204" pitchFamily="34" charset="0"/>
              </a:rPr>
              <a:t> </a:t>
            </a:r>
            <a:r>
              <a:rPr lang="en-US" sz="1400" b="1" dirty="0" err="1">
                <a:solidFill>
                  <a:srgbClr val="C00000"/>
                </a:solidFill>
                <a:latin typeface="Arial" panose="020B0604020202020204" pitchFamily="34" charset="0"/>
                <a:cs typeface="Arial" panose="020B0604020202020204" pitchFamily="34" charset="0"/>
              </a:rPr>
              <a:t>este</a:t>
            </a:r>
            <a:r>
              <a:rPr lang="en-US" sz="1400" b="1" dirty="0">
                <a:solidFill>
                  <a:srgbClr val="C00000"/>
                </a:solidFill>
                <a:latin typeface="Arial" panose="020B0604020202020204" pitchFamily="34" charset="0"/>
                <a:cs typeface="Arial" panose="020B0604020202020204" pitchFamily="34" charset="0"/>
              </a:rPr>
              <a:t> de 1.900.000 lei.</a:t>
            </a:r>
          </a:p>
        </p:txBody>
      </p:sp>
      <p:sp>
        <p:nvSpPr>
          <p:cNvPr id="14" name="Dreptunghi 13">
            <a:extLst>
              <a:ext uri="{FF2B5EF4-FFF2-40B4-BE49-F238E27FC236}">
                <a16:creationId xmlns:a16="http://schemas.microsoft.com/office/drawing/2014/main" id="{07CEFC6D-9467-468A-86B4-E34C54863F83}"/>
              </a:ext>
            </a:extLst>
          </p:cNvPr>
          <p:cNvSpPr/>
          <p:nvPr/>
        </p:nvSpPr>
        <p:spPr>
          <a:xfrm>
            <a:off x="477671" y="1454028"/>
            <a:ext cx="2317286" cy="27490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b="1" dirty="0">
                <a:solidFill>
                  <a:srgbClr val="002060"/>
                </a:solidFill>
                <a:latin typeface="Arial" panose="020B0604020202020204" pitchFamily="34" charset="0"/>
                <a:cs typeface="Arial" panose="020B0604020202020204" pitchFamily="34" charset="0"/>
              </a:rPr>
              <a:t>TIPURI DE INVESTIȚII</a:t>
            </a:r>
            <a:endParaRPr lang="en-US" sz="1600" b="1" dirty="0">
              <a:solidFill>
                <a:srgbClr val="002060"/>
              </a:solidFill>
              <a:latin typeface="Arial" panose="020B0604020202020204" pitchFamily="34" charset="0"/>
              <a:cs typeface="Arial" panose="020B0604020202020204" pitchFamily="34" charset="0"/>
            </a:endParaRPr>
          </a:p>
        </p:txBody>
      </p:sp>
      <p:sp>
        <p:nvSpPr>
          <p:cNvPr id="15" name="Dreptunghi 14">
            <a:extLst>
              <a:ext uri="{FF2B5EF4-FFF2-40B4-BE49-F238E27FC236}">
                <a16:creationId xmlns:a16="http://schemas.microsoft.com/office/drawing/2014/main" id="{33B8FBCC-ABE0-4606-BB6C-043D9B4C5F8D}"/>
              </a:ext>
            </a:extLst>
          </p:cNvPr>
          <p:cNvSpPr/>
          <p:nvPr/>
        </p:nvSpPr>
        <p:spPr>
          <a:xfrm>
            <a:off x="477954" y="3683918"/>
            <a:ext cx="2452408" cy="31108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b="1" dirty="0">
                <a:solidFill>
                  <a:srgbClr val="002060"/>
                </a:solidFill>
                <a:latin typeface="Arial" panose="020B0604020202020204" pitchFamily="34" charset="0"/>
                <a:cs typeface="Arial" panose="020B0604020202020204" pitchFamily="34" charset="0"/>
              </a:rPr>
              <a:t>CHELTUIELI ELIGIBILE</a:t>
            </a:r>
            <a:endParaRPr lang="en-US"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6219064"/>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893" y="4314594"/>
            <a:ext cx="11341289" cy="2414007"/>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lphaLcParenR"/>
            </a:pPr>
            <a:r>
              <a:rPr lang="ro-RO" sz="1600" dirty="0">
                <a:solidFill>
                  <a:srgbClr val="002060"/>
                </a:solidFill>
                <a:latin typeface="Arial" panose="020B0604020202020204" pitchFamily="34" charset="0"/>
                <a:cs typeface="Arial" panose="020B0604020202020204" pitchFamily="34" charset="0"/>
              </a:rPr>
              <a:t>cheltuieli generate de construcția centrelor de colectare, spălare </a:t>
            </a:r>
            <a:r>
              <a:rPr lang="ro-RO" sz="1600" dirty="0" err="1">
                <a:solidFill>
                  <a:srgbClr val="002060"/>
                </a:solidFill>
                <a:latin typeface="Arial" panose="020B0604020202020204" pitchFamily="34" charset="0"/>
                <a:cs typeface="Arial" panose="020B0604020202020204" pitchFamily="34" charset="0"/>
              </a:rPr>
              <a:t>şi</a:t>
            </a:r>
            <a:r>
              <a:rPr lang="ro-RO" sz="1600" dirty="0">
                <a:solidFill>
                  <a:srgbClr val="002060"/>
                </a:solidFill>
                <a:latin typeface="Arial" panose="020B0604020202020204" pitchFamily="34" charset="0"/>
                <a:cs typeface="Arial" panose="020B0604020202020204" pitchFamily="34" charset="0"/>
              </a:rPr>
              <a:t> prelucrare primară de lână </a:t>
            </a:r>
            <a:r>
              <a:rPr lang="ro-RO" sz="1600" dirty="0" err="1">
                <a:solidFill>
                  <a:srgbClr val="002060"/>
                </a:solidFill>
                <a:latin typeface="Arial" panose="020B0604020202020204" pitchFamily="34" charset="0"/>
                <a:cs typeface="Arial" panose="020B0604020202020204" pitchFamily="34" charset="0"/>
              </a:rPr>
              <a:t>şi</a:t>
            </a:r>
            <a:r>
              <a:rPr lang="ro-RO" sz="1600" dirty="0">
                <a:solidFill>
                  <a:srgbClr val="002060"/>
                </a:solidFill>
                <a:latin typeface="Arial" panose="020B0604020202020204" pitchFamily="34" charset="0"/>
                <a:cs typeface="Arial" panose="020B0604020202020204" pitchFamily="34" charset="0"/>
              </a:rPr>
              <a:t> piei în zona montană;</a:t>
            </a:r>
          </a:p>
          <a:p>
            <a:pPr marL="342900" indent="-342900" algn="just">
              <a:buAutoNum type="alphaLcParenR"/>
            </a:pPr>
            <a:r>
              <a:rPr lang="ro-RO" sz="1600" dirty="0">
                <a:solidFill>
                  <a:srgbClr val="002060"/>
                </a:solidFill>
                <a:latin typeface="Arial" panose="020B0604020202020204" pitchFamily="34" charset="0"/>
                <a:cs typeface="Arial" panose="020B0604020202020204" pitchFamily="34" charset="0"/>
              </a:rPr>
              <a:t>cheltuieli generate de </a:t>
            </a:r>
            <a:r>
              <a:rPr lang="ro-RO" sz="1600" dirty="0" err="1">
                <a:solidFill>
                  <a:srgbClr val="002060"/>
                </a:solidFill>
                <a:latin typeface="Arial" panose="020B0604020202020204" pitchFamily="34" charset="0"/>
                <a:cs typeface="Arial" panose="020B0604020202020204" pitchFamily="34" charset="0"/>
              </a:rPr>
              <a:t>achiziţia</a:t>
            </a:r>
            <a:r>
              <a:rPr lang="ro-RO" sz="1600" dirty="0">
                <a:solidFill>
                  <a:srgbClr val="002060"/>
                </a:solidFill>
                <a:latin typeface="Arial" panose="020B0604020202020204" pitchFamily="34" charset="0"/>
                <a:cs typeface="Arial" panose="020B0604020202020204" pitchFamily="34" charset="0"/>
              </a:rPr>
              <a:t> sau </a:t>
            </a:r>
            <a:r>
              <a:rPr lang="ro-RO" sz="1600" dirty="0" err="1">
                <a:solidFill>
                  <a:srgbClr val="002060"/>
                </a:solidFill>
                <a:latin typeface="Arial" panose="020B0604020202020204" pitchFamily="34" charset="0"/>
                <a:cs typeface="Arial" panose="020B0604020202020204" pitchFamily="34" charset="0"/>
              </a:rPr>
              <a:t>achiziţia</a:t>
            </a:r>
            <a:r>
              <a:rPr lang="ro-RO" sz="1600" dirty="0">
                <a:solidFill>
                  <a:srgbClr val="002060"/>
                </a:solidFill>
                <a:latin typeface="Arial" panose="020B0604020202020204" pitchFamily="34" charset="0"/>
                <a:cs typeface="Arial" panose="020B0604020202020204" pitchFamily="34" charset="0"/>
              </a:rPr>
              <a:t> prin leasing de utilaje, echipamente </a:t>
            </a:r>
            <a:r>
              <a:rPr lang="ro-RO" sz="1600" dirty="0" err="1">
                <a:solidFill>
                  <a:srgbClr val="002060"/>
                </a:solidFill>
                <a:latin typeface="Arial" panose="020B0604020202020204" pitchFamily="34" charset="0"/>
                <a:cs typeface="Arial" panose="020B0604020202020204" pitchFamily="34" charset="0"/>
              </a:rPr>
              <a:t>şi</a:t>
            </a:r>
            <a:r>
              <a:rPr lang="ro-RO" sz="1600" dirty="0">
                <a:solidFill>
                  <a:srgbClr val="002060"/>
                </a:solidFill>
                <a:latin typeface="Arial" panose="020B0604020202020204" pitchFamily="34" charset="0"/>
                <a:cs typeface="Arial" panose="020B0604020202020204" pitchFamily="34" charset="0"/>
              </a:rPr>
              <a:t> mijloace de transport,  în limita valorii de </a:t>
            </a:r>
            <a:r>
              <a:rPr lang="ro-RO" sz="1600" dirty="0" err="1">
                <a:solidFill>
                  <a:srgbClr val="002060"/>
                </a:solidFill>
                <a:latin typeface="Arial" panose="020B0604020202020204" pitchFamily="34" charset="0"/>
                <a:cs typeface="Arial" panose="020B0604020202020204" pitchFamily="34" charset="0"/>
              </a:rPr>
              <a:t>piaţă</a:t>
            </a:r>
            <a:r>
              <a:rPr lang="ro-RO" sz="1600" dirty="0">
                <a:solidFill>
                  <a:srgbClr val="002060"/>
                </a:solidFill>
                <a:latin typeface="Arial" panose="020B0604020202020204" pitchFamily="34" charset="0"/>
                <a:cs typeface="Arial" panose="020B0604020202020204" pitchFamily="34" charset="0"/>
              </a:rPr>
              <a:t> a activelor, specializate în  funcție de tipul investiției, ; </a:t>
            </a:r>
          </a:p>
          <a:p>
            <a:pPr marL="342900" indent="-342900" algn="just">
              <a:buAutoNum type="alphaLcParenR"/>
            </a:pPr>
            <a:r>
              <a:rPr lang="ro-RO" sz="1600" dirty="0">
                <a:solidFill>
                  <a:srgbClr val="002060"/>
                </a:solidFill>
                <a:latin typeface="Arial" panose="020B0604020202020204" pitchFamily="34" charset="0"/>
                <a:cs typeface="Arial" panose="020B0604020202020204" pitchFamily="34" charset="0"/>
              </a:rPr>
              <a:t>cheltuieli generate de adaptarea </a:t>
            </a:r>
            <a:r>
              <a:rPr lang="ro-RO" sz="1600" dirty="0" err="1">
                <a:solidFill>
                  <a:srgbClr val="002060"/>
                </a:solidFill>
                <a:latin typeface="Arial" panose="020B0604020202020204" pitchFamily="34" charset="0"/>
                <a:cs typeface="Arial" panose="020B0604020202020204" pitchFamily="34" charset="0"/>
              </a:rPr>
              <a:t>construcţiei</a:t>
            </a:r>
            <a:r>
              <a:rPr lang="ro-RO" sz="1600" dirty="0">
                <a:solidFill>
                  <a:srgbClr val="002060"/>
                </a:solidFill>
                <a:latin typeface="Arial" panose="020B0604020202020204" pitchFamily="34" charset="0"/>
                <a:cs typeface="Arial" panose="020B0604020202020204" pitchFamily="34" charset="0"/>
              </a:rPr>
              <a:t>  la condițiile specifice existente pe suprafața pe care se amplasează investiția, în limita a maxim 10% din valoarea devizului estimativ pentru cheltuielile de la lit. a);</a:t>
            </a:r>
          </a:p>
          <a:p>
            <a:pPr marL="342900" indent="-342900" algn="just">
              <a:buAutoNum type="alphaLcParenR"/>
            </a:pPr>
            <a:r>
              <a:rPr lang="ro-RO" sz="1600" dirty="0">
                <a:solidFill>
                  <a:srgbClr val="002060"/>
                </a:solidFill>
                <a:latin typeface="Arial" panose="020B0604020202020204" pitchFamily="34" charset="0"/>
                <a:cs typeface="Arial" panose="020B0604020202020204" pitchFamily="34" charset="0"/>
              </a:rPr>
              <a:t>cheltuieli generale legate în mod direct de cheltuielile prevăzute la lit. a), b) în limita a maxim 7% din valoarea acordată pentru acestea, cum ar fi cheltuieli cu serviciile, respectiv elaborare studii de fezabilitate, studii geotehnice, studii topografice, studii de mediu, proiecte de construcție, servicii de arhitectură, consultanță și autorizații.</a:t>
            </a:r>
          </a:p>
        </p:txBody>
      </p:sp>
      <p:sp>
        <p:nvSpPr>
          <p:cNvPr id="5" name="Rectangle 4"/>
          <p:cNvSpPr/>
          <p:nvPr/>
        </p:nvSpPr>
        <p:spPr>
          <a:xfrm>
            <a:off x="477672" y="777922"/>
            <a:ext cx="11341288" cy="6141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latin typeface="Arial" panose="020B0604020202020204" pitchFamily="34" charset="0"/>
                <a:cs typeface="Arial" panose="020B0604020202020204" pitchFamily="34" charset="0"/>
              </a:rPr>
              <a:t>Cheltuieli eligibile în cadrul programului de investiții pentru </a:t>
            </a:r>
            <a:r>
              <a:rPr lang="ro-RO" b="1" dirty="0" err="1">
                <a:latin typeface="Arial" panose="020B0604020202020204" pitchFamily="34" charset="0"/>
                <a:cs typeface="Arial" panose="020B0604020202020204" pitchFamily="34" charset="0"/>
              </a:rPr>
              <a:t>înfiinţarea</a:t>
            </a:r>
            <a:r>
              <a:rPr lang="ro-RO" b="1" dirty="0">
                <a:latin typeface="Arial" panose="020B0604020202020204" pitchFamily="34" charset="0"/>
                <a:cs typeface="Arial" panose="020B0604020202020204" pitchFamily="34" charset="0"/>
              </a:rPr>
              <a:t> centrelor de colectare, spălare </a:t>
            </a:r>
            <a:r>
              <a:rPr lang="ro-RO" b="1" dirty="0" err="1">
                <a:latin typeface="Arial" panose="020B0604020202020204" pitchFamily="34" charset="0"/>
                <a:cs typeface="Arial" panose="020B0604020202020204" pitchFamily="34" charset="0"/>
              </a:rPr>
              <a:t>şi</a:t>
            </a:r>
            <a:r>
              <a:rPr lang="ro-RO" b="1" dirty="0">
                <a:latin typeface="Arial" panose="020B0604020202020204" pitchFamily="34" charset="0"/>
                <a:cs typeface="Arial" panose="020B0604020202020204" pitchFamily="34" charset="0"/>
              </a:rPr>
              <a:t> prelucrare primară de lână </a:t>
            </a:r>
            <a:r>
              <a:rPr lang="ro-RO" b="1" dirty="0" err="1">
                <a:latin typeface="Arial" panose="020B0604020202020204" pitchFamily="34" charset="0"/>
                <a:cs typeface="Arial" panose="020B0604020202020204" pitchFamily="34" charset="0"/>
              </a:rPr>
              <a:t>şi</a:t>
            </a:r>
            <a:r>
              <a:rPr lang="ro-RO" b="1" dirty="0">
                <a:latin typeface="Arial" panose="020B0604020202020204" pitchFamily="34" charset="0"/>
                <a:cs typeface="Arial" panose="020B0604020202020204" pitchFamily="34" charset="0"/>
              </a:rPr>
              <a:t> piei în zona montană</a:t>
            </a:r>
          </a:p>
        </p:txBody>
      </p:sp>
      <p:sp>
        <p:nvSpPr>
          <p:cNvPr id="6" name="Dreptunghi 49">
            <a:extLst>
              <a:ext uri="{FF2B5EF4-FFF2-40B4-BE49-F238E27FC236}">
                <a16:creationId xmlns:a16="http://schemas.microsoft.com/office/drawing/2014/main" id="{B0F48FA5-4931-4638-884B-63C523A32675}"/>
              </a:ext>
            </a:extLst>
          </p:cNvPr>
          <p:cNvSpPr/>
          <p:nvPr/>
        </p:nvSpPr>
        <p:spPr>
          <a:xfrm>
            <a:off x="73152" y="82296"/>
            <a:ext cx="12042648" cy="6693408"/>
          </a:xfrm>
          <a:prstGeom prst="rect">
            <a:avLst/>
          </a:prstGeom>
          <a:noFill/>
          <a:ln w="38100"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Dreptunghi 50">
            <a:extLst>
              <a:ext uri="{FF2B5EF4-FFF2-40B4-BE49-F238E27FC236}">
                <a16:creationId xmlns:a16="http://schemas.microsoft.com/office/drawing/2014/main" id="{9CC87380-88BE-4499-A3A3-C59417850AD6}"/>
              </a:ext>
            </a:extLst>
          </p:cNvPr>
          <p:cNvSpPr/>
          <p:nvPr/>
        </p:nvSpPr>
        <p:spPr>
          <a:xfrm>
            <a:off x="8067007" y="133858"/>
            <a:ext cx="3939063"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reptunghi 51">
            <a:extLst>
              <a:ext uri="{FF2B5EF4-FFF2-40B4-BE49-F238E27FC236}">
                <a16:creationId xmlns:a16="http://schemas.microsoft.com/office/drawing/2014/main" id="{BA549BB1-C11D-41D8-9A60-64DB023CC32C}"/>
              </a:ext>
            </a:extLst>
          </p:cNvPr>
          <p:cNvSpPr/>
          <p:nvPr/>
        </p:nvSpPr>
        <p:spPr>
          <a:xfrm>
            <a:off x="4231671" y="126143"/>
            <a:ext cx="3725609"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reptunghi 52">
            <a:extLst>
              <a:ext uri="{FF2B5EF4-FFF2-40B4-BE49-F238E27FC236}">
                <a16:creationId xmlns:a16="http://schemas.microsoft.com/office/drawing/2014/main" id="{1D05CC94-E6A3-4D53-A2C0-D129D68A1E61}"/>
              </a:ext>
            </a:extLst>
          </p:cNvPr>
          <p:cNvSpPr/>
          <p:nvPr/>
        </p:nvSpPr>
        <p:spPr>
          <a:xfrm>
            <a:off x="182880" y="129953"/>
            <a:ext cx="3939064" cy="4571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ine 53">
            <a:extLst>
              <a:ext uri="{FF2B5EF4-FFF2-40B4-BE49-F238E27FC236}">
                <a16:creationId xmlns:a16="http://schemas.microsoft.com/office/drawing/2014/main" id="{5F9E3547-24CF-4480-AFE8-54AA6C48AE16}"/>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0906813" y="194565"/>
            <a:ext cx="1172412" cy="484974"/>
          </a:xfrm>
          <a:prstGeom prst="rect">
            <a:avLst/>
          </a:prstGeom>
        </p:spPr>
      </p:pic>
      <p:sp>
        <p:nvSpPr>
          <p:cNvPr id="11" name="Casetă text 6">
            <a:extLst>
              <a:ext uri="{FF2B5EF4-FFF2-40B4-BE49-F238E27FC236}">
                <a16:creationId xmlns:a16="http://schemas.microsoft.com/office/drawing/2014/main" id="{B904AE85-1068-415D-8D68-9A190D416FD2}"/>
              </a:ext>
            </a:extLst>
          </p:cNvPr>
          <p:cNvSpPr txBox="1"/>
          <p:nvPr/>
        </p:nvSpPr>
        <p:spPr>
          <a:xfrm>
            <a:off x="510893" y="211417"/>
            <a:ext cx="2038202" cy="4681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pPr>
            <a:r>
              <a:rPr lang="fr-FR" sz="700" dirty="0">
                <a:solidFill>
                  <a:srgbClr val="002060"/>
                </a:solidFill>
                <a:effectLst/>
                <a:latin typeface="Trajan Pro"/>
                <a:ea typeface="Calibri" panose="020F0502020204030204" pitchFamily="34" charset="0"/>
                <a:cs typeface="Times New Roman" panose="02020603050405020304" pitchFamily="18" charset="0"/>
              </a:rPr>
              <a:t>MINISTERUL AGRICULTURII </a:t>
            </a:r>
            <a:r>
              <a:rPr lang="ro-RO" sz="700" dirty="0">
                <a:solidFill>
                  <a:srgbClr val="002060"/>
                </a:solidFill>
                <a:effectLst/>
                <a:latin typeface="Trajan Pro"/>
                <a:ea typeface="Calibri" panose="020F0502020204030204" pitchFamily="34" charset="0"/>
                <a:cs typeface="Times New Roman" panose="02020603050405020304" pitchFamily="18" charset="0"/>
              </a:rPr>
              <a:t>ȘI </a:t>
            </a:r>
          </a:p>
          <a:p>
            <a:pPr marL="0" marR="0">
              <a:lnSpc>
                <a:spcPct val="107000"/>
              </a:lnSpc>
              <a:spcBef>
                <a:spcPts val="0"/>
              </a:spcBef>
            </a:pPr>
            <a:r>
              <a:rPr lang="ro-RO" sz="700" dirty="0">
                <a:solidFill>
                  <a:srgbClr val="002060"/>
                </a:solidFill>
                <a:effectLst/>
                <a:latin typeface="Trajan Pro"/>
                <a:ea typeface="Calibri" panose="020F0502020204030204" pitchFamily="34" charset="0"/>
                <a:cs typeface="Times New Roman" panose="02020603050405020304" pitchFamily="18" charset="0"/>
              </a:rPr>
              <a:t>DEZVOLTĂRII RURALE</a:t>
            </a:r>
            <a:endParaRPr lang="en-US" sz="7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700" b="1" dirty="0">
                <a:solidFill>
                  <a:srgbClr val="002060"/>
                </a:solidFill>
                <a:effectLst/>
                <a:latin typeface="Trajan Pro"/>
                <a:ea typeface="Calibri" panose="020F0502020204030204" pitchFamily="34" charset="0"/>
                <a:cs typeface="Times New Roman" panose="02020603050405020304" pitchFamily="18" charset="0"/>
              </a:rPr>
              <a:t>AGENȚIA NAȚIONALĂ A ZONEI MONTANE</a:t>
            </a:r>
            <a:endParaRPr lang="en-US" sz="7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ine 55">
            <a:extLst>
              <a:ext uri="{FF2B5EF4-FFF2-40B4-BE49-F238E27FC236}">
                <a16:creationId xmlns:a16="http://schemas.microsoft.com/office/drawing/2014/main" id="{0012E4CA-6EAC-4157-B273-16419AFAFDA7}"/>
              </a:ext>
            </a:extLst>
          </p:cNvPr>
          <p:cNvPicPr/>
          <p:nvPr/>
        </p:nvPicPr>
        <p:blipFill>
          <a:blip r:embed="rId3" cstate="hqprint">
            <a:extLst>
              <a:ext uri="{28A0092B-C50C-407E-A947-70E740481C1C}">
                <a14:useLocalDpi xmlns:a14="http://schemas.microsoft.com/office/drawing/2010/main" val="0"/>
              </a:ext>
            </a:extLst>
          </a:blip>
          <a:stretch>
            <a:fillRect/>
          </a:stretch>
        </p:blipFill>
        <p:spPr>
          <a:xfrm>
            <a:off x="182675" y="227931"/>
            <a:ext cx="374871" cy="396383"/>
          </a:xfrm>
          <a:prstGeom prst="rect">
            <a:avLst/>
          </a:prstGeom>
        </p:spPr>
      </p:pic>
      <p:pic>
        <p:nvPicPr>
          <p:cNvPr id="13" name="Picture 2" descr="logoANZM-2019">
            <a:extLst>
              <a:ext uri="{FF2B5EF4-FFF2-40B4-BE49-F238E27FC236}">
                <a16:creationId xmlns:a16="http://schemas.microsoft.com/office/drawing/2014/main" id="{7714F9CF-06C2-4991-A306-D6C3AFC0CC3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442655" y="175782"/>
            <a:ext cx="487707" cy="398700"/>
          </a:xfrm>
          <a:prstGeom prst="rect">
            <a:avLst/>
          </a:prstGeom>
          <a:noFill/>
          <a:extLst>
            <a:ext uri="{909E8E84-426E-40DD-AFC4-6F175D3DCCD1}">
              <a14:hiddenFill xmlns:a14="http://schemas.microsoft.com/office/drawing/2010/main">
                <a:solidFill>
                  <a:srgbClr val="FFFFFF"/>
                </a:solidFill>
              </a14:hiddenFill>
            </a:ext>
          </a:extLst>
        </p:spPr>
      </p:pic>
      <p:sp>
        <p:nvSpPr>
          <p:cNvPr id="2" name="Dreptunghi 1">
            <a:extLst>
              <a:ext uri="{FF2B5EF4-FFF2-40B4-BE49-F238E27FC236}">
                <a16:creationId xmlns:a16="http://schemas.microsoft.com/office/drawing/2014/main" id="{A7B952EA-91C0-4053-B19E-56C824D95AF3}"/>
              </a:ext>
            </a:extLst>
          </p:cNvPr>
          <p:cNvSpPr/>
          <p:nvPr/>
        </p:nvSpPr>
        <p:spPr>
          <a:xfrm>
            <a:off x="5190137" y="426122"/>
            <a:ext cx="2317286" cy="396383"/>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solidFill>
                  <a:srgbClr val="002060"/>
                </a:solidFill>
                <a:latin typeface="Arial" panose="020B0604020202020204" pitchFamily="34" charset="0"/>
                <a:cs typeface="Arial" panose="020B0604020202020204" pitchFamily="34" charset="0"/>
              </a:rPr>
              <a:t>Legea nr. 330/2018</a:t>
            </a:r>
            <a:endParaRPr lang="en-US" b="1" dirty="0">
              <a:solidFill>
                <a:srgbClr val="002060"/>
              </a:solidFill>
              <a:latin typeface="Arial" panose="020B0604020202020204" pitchFamily="34" charset="0"/>
              <a:cs typeface="Arial" panose="020B0604020202020204" pitchFamily="34" charset="0"/>
            </a:endParaRPr>
          </a:p>
        </p:txBody>
      </p:sp>
      <p:sp>
        <p:nvSpPr>
          <p:cNvPr id="3" name="Dreptunghi 2">
            <a:extLst>
              <a:ext uri="{FF2B5EF4-FFF2-40B4-BE49-F238E27FC236}">
                <a16:creationId xmlns:a16="http://schemas.microsoft.com/office/drawing/2014/main" id="{D00B691B-31C8-4D00-B97E-82E41EEAAF3F}"/>
              </a:ext>
            </a:extLst>
          </p:cNvPr>
          <p:cNvSpPr/>
          <p:nvPr/>
        </p:nvSpPr>
        <p:spPr>
          <a:xfrm>
            <a:off x="510893" y="1657940"/>
            <a:ext cx="2317286" cy="39638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b="1" dirty="0">
                <a:solidFill>
                  <a:srgbClr val="002060"/>
                </a:solidFill>
                <a:latin typeface="Arial" panose="020B0604020202020204" pitchFamily="34" charset="0"/>
                <a:cs typeface="Arial" panose="020B0604020202020204" pitchFamily="34" charset="0"/>
              </a:rPr>
              <a:t>TIPURI DE INVESTIȚII</a:t>
            </a:r>
            <a:endParaRPr lang="en-US" sz="1600" b="1" dirty="0">
              <a:solidFill>
                <a:srgbClr val="002060"/>
              </a:solidFill>
              <a:latin typeface="Arial" panose="020B0604020202020204" pitchFamily="34" charset="0"/>
              <a:cs typeface="Arial" panose="020B0604020202020204" pitchFamily="34" charset="0"/>
            </a:endParaRPr>
          </a:p>
        </p:txBody>
      </p:sp>
      <p:sp>
        <p:nvSpPr>
          <p:cNvPr id="15" name="Dreptunghi 14">
            <a:extLst>
              <a:ext uri="{FF2B5EF4-FFF2-40B4-BE49-F238E27FC236}">
                <a16:creationId xmlns:a16="http://schemas.microsoft.com/office/drawing/2014/main" id="{1A853261-B9FC-4A13-AD5D-8589506630F2}"/>
              </a:ext>
            </a:extLst>
          </p:cNvPr>
          <p:cNvSpPr/>
          <p:nvPr/>
        </p:nvSpPr>
        <p:spPr>
          <a:xfrm>
            <a:off x="477671" y="2049480"/>
            <a:ext cx="11341288" cy="1754326"/>
          </a:xfrm>
          <a:prstGeom prst="rect">
            <a:avLst/>
          </a:prstGeom>
          <a:ln>
            <a:solidFill>
              <a:srgbClr val="FFFF00"/>
            </a:solidFill>
          </a:ln>
        </p:spPr>
        <p:txBody>
          <a:bodyPr wrap="square">
            <a:spAutoFit/>
          </a:bodyPr>
          <a:lstStyle/>
          <a:p>
            <a:pPr algn="just"/>
            <a:r>
              <a:rPr lang="en-US" dirty="0">
                <a:solidFill>
                  <a:srgbClr val="002060"/>
                </a:solidFill>
                <a:latin typeface="Arial" panose="020B0604020202020204" pitchFamily="34" charset="0"/>
                <a:cs typeface="Arial" panose="020B0604020202020204" pitchFamily="34" charset="0"/>
              </a:rPr>
              <a:t>a) </a:t>
            </a:r>
            <a:r>
              <a:rPr lang="en-US" b="1" dirty="0" err="1">
                <a:solidFill>
                  <a:srgbClr val="002060"/>
                </a:solidFill>
                <a:latin typeface="Arial" panose="020B0604020202020204" pitchFamily="34" charset="0"/>
                <a:cs typeface="Arial" panose="020B0604020202020204" pitchFamily="34" charset="0"/>
              </a:rPr>
              <a:t>investiţii</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în</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realizarea</a:t>
            </a:r>
            <a:r>
              <a:rPr lang="en-US" b="1" dirty="0">
                <a:solidFill>
                  <a:srgbClr val="002060"/>
                </a:solidFill>
                <a:latin typeface="Arial" panose="020B0604020202020204" pitchFamily="34" charset="0"/>
                <a:cs typeface="Arial" panose="020B0604020202020204" pitchFamily="34" charset="0"/>
              </a:rPr>
              <a:t> de </a:t>
            </a:r>
            <a:r>
              <a:rPr lang="en-US" b="1" dirty="0" err="1">
                <a:solidFill>
                  <a:srgbClr val="002060"/>
                </a:solidFill>
                <a:latin typeface="Arial" panose="020B0604020202020204" pitchFamily="34" charset="0"/>
                <a:cs typeface="Arial" panose="020B0604020202020204" pitchFamily="34" charset="0"/>
              </a:rPr>
              <a:t>centre</a:t>
            </a:r>
            <a:r>
              <a:rPr lang="en-US" b="1" dirty="0">
                <a:solidFill>
                  <a:srgbClr val="002060"/>
                </a:solidFill>
                <a:latin typeface="Arial" panose="020B0604020202020204" pitchFamily="34" charset="0"/>
                <a:cs typeface="Arial" panose="020B0604020202020204" pitchFamily="34" charset="0"/>
              </a:rPr>
              <a:t> de </a:t>
            </a:r>
            <a:r>
              <a:rPr lang="en-US" b="1" dirty="0" err="1">
                <a:solidFill>
                  <a:srgbClr val="002060"/>
                </a:solidFill>
                <a:latin typeface="Arial" panose="020B0604020202020204" pitchFamily="34" charset="0"/>
                <a:cs typeface="Arial" panose="020B0604020202020204" pitchFamily="34" charset="0"/>
              </a:rPr>
              <a:t>colectare</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lână</a:t>
            </a:r>
            <a:r>
              <a:rPr lang="en-US" b="1" dirty="0">
                <a:solidFill>
                  <a:srgbClr val="002060"/>
                </a:solidFill>
                <a:latin typeface="Arial" panose="020B0604020202020204" pitchFamily="34" charset="0"/>
                <a:cs typeface="Arial" panose="020B0604020202020204" pitchFamily="34" charset="0"/>
              </a:rPr>
              <a:t> cu o capacitate de minim 500 tone </a:t>
            </a:r>
            <a:r>
              <a:rPr lang="en-US" b="1" dirty="0" err="1">
                <a:solidFill>
                  <a:srgbClr val="002060"/>
                </a:solidFill>
                <a:latin typeface="Arial" panose="020B0604020202020204" pitchFamily="34" charset="0"/>
                <a:cs typeface="Arial" panose="020B0604020202020204" pitchFamily="34" charset="0"/>
              </a:rPr>
              <a:t>şi</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piei</a:t>
            </a:r>
            <a:r>
              <a:rPr lang="en-US" b="1"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pentru</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colectarea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cantităţilor</a:t>
            </a:r>
            <a:r>
              <a:rPr lang="en-US" dirty="0">
                <a:solidFill>
                  <a:srgbClr val="002060"/>
                </a:solidFill>
                <a:latin typeface="Arial" panose="020B0604020202020204" pitchFamily="34" charset="0"/>
                <a:cs typeface="Arial" panose="020B0604020202020204" pitchFamily="34" charset="0"/>
              </a:rPr>
              <a:t> de </a:t>
            </a:r>
            <a:r>
              <a:rPr lang="en-US" dirty="0" err="1">
                <a:solidFill>
                  <a:srgbClr val="002060"/>
                </a:solidFill>
                <a:latin typeface="Arial" panose="020B0604020202020204" pitchFamily="34" charset="0"/>
                <a:cs typeface="Arial" panose="020B0604020202020204" pitchFamily="34" charset="0"/>
              </a:rPr>
              <a:t>lână</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şi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piei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şi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sortarea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acestora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în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condiţii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optime</a:t>
            </a:r>
            <a:r>
              <a:rPr lang="en-US" dirty="0">
                <a:solidFill>
                  <a:srgbClr val="00206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Valoarea</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maximă</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eligibilă</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fără</a:t>
            </a:r>
            <a:r>
              <a:rPr lang="en-US" b="1" dirty="0">
                <a:solidFill>
                  <a:srgbClr val="C00000"/>
                </a:solidFill>
                <a:latin typeface="Arial" panose="020B0604020202020204" pitchFamily="34" charset="0"/>
                <a:cs typeface="Arial" panose="020B0604020202020204" pitchFamily="34" charset="0"/>
              </a:rPr>
              <a:t> TVA, </a:t>
            </a:r>
            <a:r>
              <a:rPr lang="en-US" b="1" dirty="0" err="1">
                <a:solidFill>
                  <a:srgbClr val="C00000"/>
                </a:solidFill>
                <a:latin typeface="Arial" panose="020B0604020202020204" pitchFamily="34" charset="0"/>
                <a:cs typeface="Arial" panose="020B0604020202020204" pitchFamily="34" charset="0"/>
              </a:rPr>
              <a:t>permisă</a:t>
            </a:r>
            <a:r>
              <a:rPr lang="en-US" b="1" dirty="0">
                <a:solidFill>
                  <a:srgbClr val="C00000"/>
                </a:solidFill>
                <a:latin typeface="Arial" panose="020B0604020202020204" pitchFamily="34" charset="0"/>
                <a:cs typeface="Arial" panose="020B0604020202020204" pitchFamily="34" charset="0"/>
              </a:rPr>
              <a:t> pe </a:t>
            </a:r>
            <a:r>
              <a:rPr lang="en-US" b="1" dirty="0" err="1">
                <a:solidFill>
                  <a:srgbClr val="C00000"/>
                </a:solidFill>
                <a:latin typeface="Arial" panose="020B0604020202020204" pitchFamily="34" charset="0"/>
                <a:cs typeface="Arial" panose="020B0604020202020204" pitchFamily="34" charset="0"/>
              </a:rPr>
              <a:t>acest</a:t>
            </a:r>
            <a:r>
              <a:rPr lang="en-US" b="1" dirty="0">
                <a:solidFill>
                  <a:srgbClr val="C00000"/>
                </a:solidFill>
                <a:latin typeface="Arial" panose="020B0604020202020204" pitchFamily="34" charset="0"/>
                <a:cs typeface="Arial" panose="020B0604020202020204" pitchFamily="34" charset="0"/>
              </a:rPr>
              <a:t> tip de </a:t>
            </a:r>
            <a:r>
              <a:rPr lang="en-US" b="1" dirty="0" err="1">
                <a:solidFill>
                  <a:srgbClr val="C00000"/>
                </a:solidFill>
                <a:latin typeface="Arial" panose="020B0604020202020204" pitchFamily="34" charset="0"/>
                <a:cs typeface="Arial" panose="020B0604020202020204" pitchFamily="34" charset="0"/>
              </a:rPr>
              <a:t>investiție</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este</a:t>
            </a:r>
            <a:r>
              <a:rPr lang="en-US" b="1" dirty="0">
                <a:solidFill>
                  <a:srgbClr val="C00000"/>
                </a:solidFill>
                <a:latin typeface="Arial" panose="020B0604020202020204" pitchFamily="34" charset="0"/>
                <a:cs typeface="Arial" panose="020B0604020202020204" pitchFamily="34" charset="0"/>
              </a:rPr>
              <a:t> de 2.500.000 lei.</a:t>
            </a:r>
          </a:p>
          <a:p>
            <a:pPr algn="just"/>
            <a:r>
              <a:rPr lang="en-US" dirty="0">
                <a:solidFill>
                  <a:srgbClr val="002060"/>
                </a:solidFill>
                <a:latin typeface="Arial" panose="020B0604020202020204" pitchFamily="34" charset="0"/>
                <a:cs typeface="Arial" panose="020B0604020202020204" pitchFamily="34" charset="0"/>
              </a:rPr>
              <a:t>b) </a:t>
            </a:r>
            <a:r>
              <a:rPr lang="en-US" b="1" dirty="0" err="1">
                <a:solidFill>
                  <a:srgbClr val="002060"/>
                </a:solidFill>
                <a:latin typeface="Arial" panose="020B0604020202020204" pitchFamily="34" charset="0"/>
                <a:cs typeface="Arial" panose="020B0604020202020204" pitchFamily="34" charset="0"/>
              </a:rPr>
              <a:t>investiţii</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în</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realizarea</a:t>
            </a:r>
            <a:r>
              <a:rPr lang="en-US" b="1" dirty="0">
                <a:solidFill>
                  <a:srgbClr val="002060"/>
                </a:solidFill>
                <a:latin typeface="Arial" panose="020B0604020202020204" pitchFamily="34" charset="0"/>
                <a:cs typeface="Arial" panose="020B0604020202020204" pitchFamily="34" charset="0"/>
              </a:rPr>
              <a:t> de </a:t>
            </a:r>
            <a:r>
              <a:rPr lang="en-US" b="1" dirty="0" err="1">
                <a:solidFill>
                  <a:srgbClr val="002060"/>
                </a:solidFill>
                <a:latin typeface="Arial" panose="020B0604020202020204" pitchFamily="34" charset="0"/>
                <a:cs typeface="Arial" panose="020B0604020202020204" pitchFamily="34" charset="0"/>
              </a:rPr>
              <a:t>centre</a:t>
            </a:r>
            <a:r>
              <a:rPr lang="en-US" b="1" dirty="0">
                <a:solidFill>
                  <a:srgbClr val="002060"/>
                </a:solidFill>
                <a:latin typeface="Arial" panose="020B0604020202020204" pitchFamily="34" charset="0"/>
                <a:cs typeface="Arial" panose="020B0604020202020204" pitchFamily="34" charset="0"/>
              </a:rPr>
              <a:t> de </a:t>
            </a:r>
            <a:r>
              <a:rPr lang="en-US" b="1" dirty="0" err="1">
                <a:solidFill>
                  <a:srgbClr val="002060"/>
                </a:solidFill>
                <a:latin typeface="Arial" panose="020B0604020202020204" pitchFamily="34" charset="0"/>
                <a:cs typeface="Arial" panose="020B0604020202020204" pitchFamily="34" charset="0"/>
              </a:rPr>
              <a:t>colectare</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spălare</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şi</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prelucrare</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primară</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lână</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şi</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piei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respectiv</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pentru</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colectarea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lânii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şi</a:t>
            </a:r>
            <a:r>
              <a:rPr lang="en-US" dirty="0">
                <a:solidFill>
                  <a:srgbClr val="002060"/>
                </a:solidFill>
                <a:latin typeface="Arial" panose="020B0604020202020204" pitchFamily="34" charset="0"/>
                <a:cs typeface="Arial" panose="020B0604020202020204" pitchFamily="34" charset="0"/>
              </a:rPr>
              <a:t> a </a:t>
            </a:r>
            <a:r>
              <a:rPr lang="en-US" dirty="0" err="1">
                <a:solidFill>
                  <a:srgbClr val="002060"/>
                </a:solidFill>
                <a:latin typeface="Arial" panose="020B0604020202020204" pitchFamily="34" charset="0"/>
                <a:cs typeface="Arial" panose="020B0604020202020204" pitchFamily="34" charset="0"/>
              </a:rPr>
              <a:t>pieilor</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sortarea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spălarea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şi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scuturarea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uscarea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curăţarea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pieilor</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în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condiţii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optime</a:t>
            </a:r>
            <a:r>
              <a:rPr lang="en-US" dirty="0">
                <a:solidFill>
                  <a:srgbClr val="00206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Valoarea</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maximă</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eligibilă</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fără</a:t>
            </a:r>
            <a:r>
              <a:rPr lang="en-US" b="1" dirty="0">
                <a:solidFill>
                  <a:srgbClr val="C00000"/>
                </a:solidFill>
                <a:latin typeface="Arial" panose="020B0604020202020204" pitchFamily="34" charset="0"/>
                <a:cs typeface="Arial" panose="020B0604020202020204" pitchFamily="34" charset="0"/>
              </a:rPr>
              <a:t> TVA, </a:t>
            </a:r>
            <a:r>
              <a:rPr lang="en-US" b="1" dirty="0" err="1">
                <a:solidFill>
                  <a:srgbClr val="C00000"/>
                </a:solidFill>
                <a:latin typeface="Arial" panose="020B0604020202020204" pitchFamily="34" charset="0"/>
                <a:cs typeface="Arial" panose="020B0604020202020204" pitchFamily="34" charset="0"/>
              </a:rPr>
              <a:t>permisă</a:t>
            </a:r>
            <a:r>
              <a:rPr lang="en-US" b="1" dirty="0">
                <a:solidFill>
                  <a:srgbClr val="C00000"/>
                </a:solidFill>
                <a:latin typeface="Arial" panose="020B0604020202020204" pitchFamily="34" charset="0"/>
                <a:cs typeface="Arial" panose="020B0604020202020204" pitchFamily="34" charset="0"/>
              </a:rPr>
              <a:t> pe </a:t>
            </a:r>
            <a:r>
              <a:rPr lang="en-US" b="1" dirty="0" err="1">
                <a:solidFill>
                  <a:srgbClr val="C00000"/>
                </a:solidFill>
                <a:latin typeface="Arial" panose="020B0604020202020204" pitchFamily="34" charset="0"/>
                <a:cs typeface="Arial" panose="020B0604020202020204" pitchFamily="34" charset="0"/>
              </a:rPr>
              <a:t>acest</a:t>
            </a:r>
            <a:r>
              <a:rPr lang="en-US" b="1" dirty="0">
                <a:solidFill>
                  <a:srgbClr val="C00000"/>
                </a:solidFill>
                <a:latin typeface="Arial" panose="020B0604020202020204" pitchFamily="34" charset="0"/>
                <a:cs typeface="Arial" panose="020B0604020202020204" pitchFamily="34" charset="0"/>
              </a:rPr>
              <a:t> tip de </a:t>
            </a:r>
            <a:r>
              <a:rPr lang="en-US" b="1" dirty="0" err="1">
                <a:solidFill>
                  <a:srgbClr val="C00000"/>
                </a:solidFill>
                <a:latin typeface="Arial" panose="020B0604020202020204" pitchFamily="34" charset="0"/>
                <a:cs typeface="Arial" panose="020B0604020202020204" pitchFamily="34" charset="0"/>
              </a:rPr>
              <a:t>investiției</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este</a:t>
            </a:r>
            <a:r>
              <a:rPr lang="en-US" b="1" dirty="0">
                <a:solidFill>
                  <a:srgbClr val="C00000"/>
                </a:solidFill>
                <a:latin typeface="Arial" panose="020B0604020202020204" pitchFamily="34" charset="0"/>
                <a:cs typeface="Arial" panose="020B0604020202020204" pitchFamily="34" charset="0"/>
              </a:rPr>
              <a:t> de 9.500.000 lei.</a:t>
            </a:r>
          </a:p>
        </p:txBody>
      </p:sp>
      <p:sp>
        <p:nvSpPr>
          <p:cNvPr id="16" name="Dreptunghi 15">
            <a:extLst>
              <a:ext uri="{FF2B5EF4-FFF2-40B4-BE49-F238E27FC236}">
                <a16:creationId xmlns:a16="http://schemas.microsoft.com/office/drawing/2014/main" id="{45F53379-C44F-4719-837C-3CA5D3049638}"/>
              </a:ext>
            </a:extLst>
          </p:cNvPr>
          <p:cNvSpPr/>
          <p:nvPr/>
        </p:nvSpPr>
        <p:spPr>
          <a:xfrm>
            <a:off x="493641" y="4142280"/>
            <a:ext cx="2452408" cy="39638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b="1" dirty="0">
                <a:solidFill>
                  <a:srgbClr val="002060"/>
                </a:solidFill>
                <a:latin typeface="Arial" panose="020B0604020202020204" pitchFamily="34" charset="0"/>
                <a:cs typeface="Arial" panose="020B0604020202020204" pitchFamily="34" charset="0"/>
              </a:rPr>
              <a:t>CHELTUIELI ELIGIBILE</a:t>
            </a:r>
            <a:endParaRPr lang="en-US"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0247334"/>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893" y="4361697"/>
            <a:ext cx="11341289" cy="2414007"/>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lphaLcParenR"/>
            </a:pPr>
            <a:r>
              <a:rPr lang="ro-RO" sz="1600" dirty="0">
                <a:solidFill>
                  <a:srgbClr val="002060"/>
                </a:solidFill>
                <a:latin typeface="Arial" panose="020B0604020202020204" pitchFamily="34" charset="0"/>
                <a:cs typeface="Arial" panose="020B0604020202020204" pitchFamily="34" charset="0"/>
              </a:rPr>
              <a:t>cheltuieli generate de construcția </a:t>
            </a:r>
            <a:r>
              <a:rPr lang="ro-RO" sz="1600" dirty="0" err="1">
                <a:solidFill>
                  <a:srgbClr val="002060"/>
                </a:solidFill>
                <a:latin typeface="Arial" panose="020B0604020202020204" pitchFamily="34" charset="0"/>
                <a:cs typeface="Arial" panose="020B0604020202020204" pitchFamily="34" charset="0"/>
              </a:rPr>
              <a:t>unităţilor</a:t>
            </a:r>
            <a:r>
              <a:rPr lang="ro-RO" sz="1600" dirty="0">
                <a:solidFill>
                  <a:srgbClr val="002060"/>
                </a:solidFill>
                <a:latin typeface="Arial" panose="020B0604020202020204" pitchFamily="34" charset="0"/>
                <a:cs typeface="Arial" panose="020B0604020202020204" pitchFamily="34" charset="0"/>
              </a:rPr>
              <a:t> de capacitate mică pentru sacrificarea animalelor </a:t>
            </a:r>
            <a:r>
              <a:rPr lang="ro-RO" sz="1600" dirty="0" err="1">
                <a:solidFill>
                  <a:srgbClr val="002060"/>
                </a:solidFill>
                <a:latin typeface="Arial" panose="020B0604020202020204" pitchFamily="34" charset="0"/>
                <a:cs typeface="Arial" panose="020B0604020202020204" pitchFamily="34" charset="0"/>
              </a:rPr>
              <a:t>şi</a:t>
            </a:r>
            <a:r>
              <a:rPr lang="ro-RO" sz="1600" dirty="0">
                <a:solidFill>
                  <a:srgbClr val="002060"/>
                </a:solidFill>
                <a:latin typeface="Arial" panose="020B0604020202020204" pitchFamily="34" charset="0"/>
                <a:cs typeface="Arial" panose="020B0604020202020204" pitchFamily="34" charset="0"/>
              </a:rPr>
              <a:t>/sau prelucrarea cărnii în zona montană;</a:t>
            </a:r>
          </a:p>
          <a:p>
            <a:pPr marL="342900" indent="-342900" algn="just">
              <a:buAutoNum type="alphaLcParenR"/>
            </a:pPr>
            <a:r>
              <a:rPr lang="ro-RO" sz="1600" dirty="0">
                <a:solidFill>
                  <a:srgbClr val="002060"/>
                </a:solidFill>
                <a:latin typeface="Arial" panose="020B0604020202020204" pitchFamily="34" charset="0"/>
                <a:cs typeface="Arial" panose="020B0604020202020204" pitchFamily="34" charset="0"/>
              </a:rPr>
              <a:t>cheltuieli generate de </a:t>
            </a:r>
            <a:r>
              <a:rPr lang="ro-RO" sz="1600" dirty="0" err="1">
                <a:solidFill>
                  <a:srgbClr val="002060"/>
                </a:solidFill>
                <a:latin typeface="Arial" panose="020B0604020202020204" pitchFamily="34" charset="0"/>
                <a:cs typeface="Arial" panose="020B0604020202020204" pitchFamily="34" charset="0"/>
              </a:rPr>
              <a:t>achiziţia</a:t>
            </a:r>
            <a:r>
              <a:rPr lang="ro-RO" sz="1600" dirty="0">
                <a:solidFill>
                  <a:srgbClr val="002060"/>
                </a:solidFill>
                <a:latin typeface="Arial" panose="020B0604020202020204" pitchFamily="34" charset="0"/>
                <a:cs typeface="Arial" panose="020B0604020202020204" pitchFamily="34" charset="0"/>
              </a:rPr>
              <a:t> sau </a:t>
            </a:r>
            <a:r>
              <a:rPr lang="ro-RO" sz="1600" dirty="0" err="1">
                <a:solidFill>
                  <a:srgbClr val="002060"/>
                </a:solidFill>
                <a:latin typeface="Arial" panose="020B0604020202020204" pitchFamily="34" charset="0"/>
                <a:cs typeface="Arial" panose="020B0604020202020204" pitchFamily="34" charset="0"/>
              </a:rPr>
              <a:t>achiziţia</a:t>
            </a:r>
            <a:r>
              <a:rPr lang="ro-RO" sz="1600" dirty="0">
                <a:solidFill>
                  <a:srgbClr val="002060"/>
                </a:solidFill>
                <a:latin typeface="Arial" panose="020B0604020202020204" pitchFamily="34" charset="0"/>
                <a:cs typeface="Arial" panose="020B0604020202020204" pitchFamily="34" charset="0"/>
              </a:rPr>
              <a:t> prin leasing de utilaje, echipamente </a:t>
            </a:r>
            <a:r>
              <a:rPr lang="ro-RO" sz="1600" dirty="0" err="1">
                <a:solidFill>
                  <a:srgbClr val="002060"/>
                </a:solidFill>
                <a:latin typeface="Arial" panose="020B0604020202020204" pitchFamily="34" charset="0"/>
                <a:cs typeface="Arial" panose="020B0604020202020204" pitchFamily="34" charset="0"/>
              </a:rPr>
              <a:t>şi</a:t>
            </a:r>
            <a:r>
              <a:rPr lang="ro-RO" sz="1600" dirty="0">
                <a:solidFill>
                  <a:srgbClr val="002060"/>
                </a:solidFill>
                <a:latin typeface="Arial" panose="020B0604020202020204" pitchFamily="34" charset="0"/>
                <a:cs typeface="Arial" panose="020B0604020202020204" pitchFamily="34" charset="0"/>
              </a:rPr>
              <a:t> mijloace de transport,  în limita valorii de </a:t>
            </a:r>
            <a:r>
              <a:rPr lang="ro-RO" sz="1600" dirty="0" err="1">
                <a:solidFill>
                  <a:srgbClr val="002060"/>
                </a:solidFill>
                <a:latin typeface="Arial" panose="020B0604020202020204" pitchFamily="34" charset="0"/>
                <a:cs typeface="Arial" panose="020B0604020202020204" pitchFamily="34" charset="0"/>
              </a:rPr>
              <a:t>piaţă</a:t>
            </a:r>
            <a:r>
              <a:rPr lang="ro-RO" sz="1600" dirty="0">
                <a:solidFill>
                  <a:srgbClr val="002060"/>
                </a:solidFill>
                <a:latin typeface="Arial" panose="020B0604020202020204" pitchFamily="34" charset="0"/>
                <a:cs typeface="Arial" panose="020B0604020202020204" pitchFamily="34" charset="0"/>
              </a:rPr>
              <a:t> a activelor, specializate în  funcție de tipul investiției; </a:t>
            </a:r>
          </a:p>
          <a:p>
            <a:pPr marL="342900" indent="-342900" algn="just">
              <a:buAutoNum type="alphaLcParenR"/>
            </a:pPr>
            <a:r>
              <a:rPr lang="ro-RO" sz="1600" dirty="0">
                <a:solidFill>
                  <a:srgbClr val="002060"/>
                </a:solidFill>
                <a:latin typeface="Arial" panose="020B0604020202020204" pitchFamily="34" charset="0"/>
                <a:cs typeface="Arial" panose="020B0604020202020204" pitchFamily="34" charset="0"/>
              </a:rPr>
              <a:t>cheltuieli generate de adaptarea </a:t>
            </a:r>
            <a:r>
              <a:rPr lang="ro-RO" sz="1600" dirty="0" err="1">
                <a:solidFill>
                  <a:srgbClr val="002060"/>
                </a:solidFill>
                <a:latin typeface="Arial" panose="020B0604020202020204" pitchFamily="34" charset="0"/>
                <a:cs typeface="Arial" panose="020B0604020202020204" pitchFamily="34" charset="0"/>
              </a:rPr>
              <a:t>construcţiei</a:t>
            </a:r>
            <a:r>
              <a:rPr lang="ro-RO" sz="1600" dirty="0">
                <a:solidFill>
                  <a:srgbClr val="002060"/>
                </a:solidFill>
                <a:latin typeface="Arial" panose="020B0604020202020204" pitchFamily="34" charset="0"/>
                <a:cs typeface="Arial" panose="020B0604020202020204" pitchFamily="34" charset="0"/>
              </a:rPr>
              <a:t>  la condițiile specifice existente pe suprafața pe care se amplasează investiția, în limita a maxim 10% din valoarea devizului estimativ pentru cheltuielile de la lit. a);</a:t>
            </a:r>
          </a:p>
          <a:p>
            <a:pPr marL="342900" indent="-342900" algn="just">
              <a:buAutoNum type="alphaLcParenR"/>
            </a:pPr>
            <a:r>
              <a:rPr lang="ro-RO" sz="1600" dirty="0">
                <a:solidFill>
                  <a:srgbClr val="002060"/>
                </a:solidFill>
                <a:latin typeface="Arial" panose="020B0604020202020204" pitchFamily="34" charset="0"/>
                <a:cs typeface="Arial" panose="020B0604020202020204" pitchFamily="34" charset="0"/>
              </a:rPr>
              <a:t>cheltuieli generale legate în mod direct de cheltuielile prevăzute la lit. a), b) în limita a maxim 7% din valoarea acordată pentru acestea, cum ar fi cheltuieli cu serviciile, respectiv elaborare studii de fezabilitate, studii geotehnice, studii topografice, studii de mediu, proiecte de construcție, servicii de arhitectură, consultanță și autorizații.</a:t>
            </a:r>
          </a:p>
        </p:txBody>
      </p:sp>
      <p:sp>
        <p:nvSpPr>
          <p:cNvPr id="5" name="Rectangle 4"/>
          <p:cNvSpPr/>
          <p:nvPr/>
        </p:nvSpPr>
        <p:spPr>
          <a:xfrm>
            <a:off x="477672" y="777922"/>
            <a:ext cx="11341288" cy="6141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latin typeface="Arial" panose="020B0604020202020204" pitchFamily="34" charset="0"/>
                <a:cs typeface="Arial" panose="020B0604020202020204" pitchFamily="34" charset="0"/>
              </a:rPr>
              <a:t>Cheltuieli eligibile în cadrul programului de investiții pentru </a:t>
            </a:r>
            <a:r>
              <a:rPr lang="ro-RO" b="1" dirty="0" err="1">
                <a:latin typeface="Arial" panose="020B0604020202020204" pitchFamily="34" charset="0"/>
                <a:cs typeface="Arial" panose="020B0604020202020204" pitchFamily="34" charset="0"/>
              </a:rPr>
              <a:t>înfiinţarea</a:t>
            </a:r>
            <a:r>
              <a:rPr lang="ro-RO" b="1" dirty="0">
                <a:latin typeface="Arial" panose="020B0604020202020204" pitchFamily="34" charset="0"/>
                <a:cs typeface="Arial" panose="020B0604020202020204" pitchFamily="34" charset="0"/>
              </a:rPr>
              <a:t> </a:t>
            </a:r>
            <a:r>
              <a:rPr lang="ro-RO" b="1" dirty="0" err="1">
                <a:latin typeface="Arial" panose="020B0604020202020204" pitchFamily="34" charset="0"/>
                <a:cs typeface="Arial" panose="020B0604020202020204" pitchFamily="34" charset="0"/>
              </a:rPr>
              <a:t>unităţilor</a:t>
            </a:r>
            <a:r>
              <a:rPr lang="ro-RO" b="1" dirty="0">
                <a:latin typeface="Arial" panose="020B0604020202020204" pitchFamily="34" charset="0"/>
                <a:cs typeface="Arial" panose="020B0604020202020204" pitchFamily="34" charset="0"/>
              </a:rPr>
              <a:t> de capacitate mică pentru sacrificarea animalelor </a:t>
            </a:r>
            <a:r>
              <a:rPr lang="ro-RO" b="1" dirty="0" err="1">
                <a:latin typeface="Arial" panose="020B0604020202020204" pitchFamily="34" charset="0"/>
                <a:cs typeface="Arial" panose="020B0604020202020204" pitchFamily="34" charset="0"/>
              </a:rPr>
              <a:t>şi</a:t>
            </a:r>
            <a:r>
              <a:rPr lang="ro-RO" b="1" dirty="0">
                <a:latin typeface="Arial" panose="020B0604020202020204" pitchFamily="34" charset="0"/>
                <a:cs typeface="Arial" panose="020B0604020202020204" pitchFamily="34" charset="0"/>
              </a:rPr>
              <a:t>/sau prelucrarea cărnii  în zona montană</a:t>
            </a:r>
          </a:p>
        </p:txBody>
      </p:sp>
      <p:sp>
        <p:nvSpPr>
          <p:cNvPr id="6" name="Dreptunghi 49">
            <a:extLst>
              <a:ext uri="{FF2B5EF4-FFF2-40B4-BE49-F238E27FC236}">
                <a16:creationId xmlns:a16="http://schemas.microsoft.com/office/drawing/2014/main" id="{B0F48FA5-4931-4638-884B-63C523A32675}"/>
              </a:ext>
            </a:extLst>
          </p:cNvPr>
          <p:cNvSpPr/>
          <p:nvPr/>
        </p:nvSpPr>
        <p:spPr>
          <a:xfrm>
            <a:off x="73152" y="82296"/>
            <a:ext cx="12042648" cy="6693408"/>
          </a:xfrm>
          <a:prstGeom prst="rect">
            <a:avLst/>
          </a:prstGeom>
          <a:noFill/>
          <a:ln w="38100"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Dreptunghi 50">
            <a:extLst>
              <a:ext uri="{FF2B5EF4-FFF2-40B4-BE49-F238E27FC236}">
                <a16:creationId xmlns:a16="http://schemas.microsoft.com/office/drawing/2014/main" id="{9CC87380-88BE-4499-A3A3-C59417850AD6}"/>
              </a:ext>
            </a:extLst>
          </p:cNvPr>
          <p:cNvSpPr/>
          <p:nvPr/>
        </p:nvSpPr>
        <p:spPr>
          <a:xfrm>
            <a:off x="8067007" y="133858"/>
            <a:ext cx="3939063"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reptunghi 51">
            <a:extLst>
              <a:ext uri="{FF2B5EF4-FFF2-40B4-BE49-F238E27FC236}">
                <a16:creationId xmlns:a16="http://schemas.microsoft.com/office/drawing/2014/main" id="{BA549BB1-C11D-41D8-9A60-64DB023CC32C}"/>
              </a:ext>
            </a:extLst>
          </p:cNvPr>
          <p:cNvSpPr/>
          <p:nvPr/>
        </p:nvSpPr>
        <p:spPr>
          <a:xfrm>
            <a:off x="4231671" y="126143"/>
            <a:ext cx="3725609"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reptunghi 52">
            <a:extLst>
              <a:ext uri="{FF2B5EF4-FFF2-40B4-BE49-F238E27FC236}">
                <a16:creationId xmlns:a16="http://schemas.microsoft.com/office/drawing/2014/main" id="{1D05CC94-E6A3-4D53-A2C0-D129D68A1E61}"/>
              </a:ext>
            </a:extLst>
          </p:cNvPr>
          <p:cNvSpPr/>
          <p:nvPr/>
        </p:nvSpPr>
        <p:spPr>
          <a:xfrm>
            <a:off x="182880" y="129953"/>
            <a:ext cx="3939064" cy="4571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ine 53">
            <a:extLst>
              <a:ext uri="{FF2B5EF4-FFF2-40B4-BE49-F238E27FC236}">
                <a16:creationId xmlns:a16="http://schemas.microsoft.com/office/drawing/2014/main" id="{5F9E3547-24CF-4480-AFE8-54AA6C48AE16}"/>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0906813" y="194565"/>
            <a:ext cx="1172412" cy="484974"/>
          </a:xfrm>
          <a:prstGeom prst="rect">
            <a:avLst/>
          </a:prstGeom>
        </p:spPr>
      </p:pic>
      <p:sp>
        <p:nvSpPr>
          <p:cNvPr id="11" name="Casetă text 6">
            <a:extLst>
              <a:ext uri="{FF2B5EF4-FFF2-40B4-BE49-F238E27FC236}">
                <a16:creationId xmlns:a16="http://schemas.microsoft.com/office/drawing/2014/main" id="{B904AE85-1068-415D-8D68-9A190D416FD2}"/>
              </a:ext>
            </a:extLst>
          </p:cNvPr>
          <p:cNvSpPr txBox="1"/>
          <p:nvPr/>
        </p:nvSpPr>
        <p:spPr>
          <a:xfrm>
            <a:off x="510893" y="211417"/>
            <a:ext cx="2038202" cy="4681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pPr>
            <a:r>
              <a:rPr lang="fr-FR" sz="700" dirty="0">
                <a:solidFill>
                  <a:srgbClr val="002060"/>
                </a:solidFill>
                <a:effectLst/>
                <a:latin typeface="Trajan Pro"/>
                <a:ea typeface="Calibri" panose="020F0502020204030204" pitchFamily="34" charset="0"/>
                <a:cs typeface="Times New Roman" panose="02020603050405020304" pitchFamily="18" charset="0"/>
              </a:rPr>
              <a:t>MINISTERUL AGRICULTURII </a:t>
            </a:r>
            <a:r>
              <a:rPr lang="ro-RO" sz="700" dirty="0">
                <a:solidFill>
                  <a:srgbClr val="002060"/>
                </a:solidFill>
                <a:effectLst/>
                <a:latin typeface="Trajan Pro"/>
                <a:ea typeface="Calibri" panose="020F0502020204030204" pitchFamily="34" charset="0"/>
                <a:cs typeface="Times New Roman" panose="02020603050405020304" pitchFamily="18" charset="0"/>
              </a:rPr>
              <a:t>ȘI </a:t>
            </a:r>
          </a:p>
          <a:p>
            <a:pPr marL="0" marR="0">
              <a:lnSpc>
                <a:spcPct val="107000"/>
              </a:lnSpc>
              <a:spcBef>
                <a:spcPts val="0"/>
              </a:spcBef>
            </a:pPr>
            <a:r>
              <a:rPr lang="ro-RO" sz="700" dirty="0">
                <a:solidFill>
                  <a:srgbClr val="002060"/>
                </a:solidFill>
                <a:effectLst/>
                <a:latin typeface="Trajan Pro"/>
                <a:ea typeface="Calibri" panose="020F0502020204030204" pitchFamily="34" charset="0"/>
                <a:cs typeface="Times New Roman" panose="02020603050405020304" pitchFamily="18" charset="0"/>
              </a:rPr>
              <a:t>DEZVOLTĂRII RURALE</a:t>
            </a:r>
            <a:endParaRPr lang="en-US" sz="7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700" b="1" dirty="0">
                <a:solidFill>
                  <a:srgbClr val="002060"/>
                </a:solidFill>
                <a:effectLst/>
                <a:latin typeface="Trajan Pro"/>
                <a:ea typeface="Calibri" panose="020F0502020204030204" pitchFamily="34" charset="0"/>
                <a:cs typeface="Times New Roman" panose="02020603050405020304" pitchFamily="18" charset="0"/>
              </a:rPr>
              <a:t>AGENȚIA NAȚIONALĂ A ZONEI MONTANE</a:t>
            </a:r>
            <a:endParaRPr lang="en-US" sz="7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ine 55">
            <a:extLst>
              <a:ext uri="{FF2B5EF4-FFF2-40B4-BE49-F238E27FC236}">
                <a16:creationId xmlns:a16="http://schemas.microsoft.com/office/drawing/2014/main" id="{0012E4CA-6EAC-4157-B273-16419AFAFDA7}"/>
              </a:ext>
            </a:extLst>
          </p:cNvPr>
          <p:cNvPicPr/>
          <p:nvPr/>
        </p:nvPicPr>
        <p:blipFill>
          <a:blip r:embed="rId3" cstate="hqprint">
            <a:extLst>
              <a:ext uri="{28A0092B-C50C-407E-A947-70E740481C1C}">
                <a14:useLocalDpi xmlns:a14="http://schemas.microsoft.com/office/drawing/2010/main" val="0"/>
              </a:ext>
            </a:extLst>
          </a:blip>
          <a:stretch>
            <a:fillRect/>
          </a:stretch>
        </p:blipFill>
        <p:spPr>
          <a:xfrm>
            <a:off x="182675" y="227931"/>
            <a:ext cx="374871" cy="396383"/>
          </a:xfrm>
          <a:prstGeom prst="rect">
            <a:avLst/>
          </a:prstGeom>
        </p:spPr>
      </p:pic>
      <p:pic>
        <p:nvPicPr>
          <p:cNvPr id="13" name="Picture 2" descr="logoANZM-2019">
            <a:extLst>
              <a:ext uri="{FF2B5EF4-FFF2-40B4-BE49-F238E27FC236}">
                <a16:creationId xmlns:a16="http://schemas.microsoft.com/office/drawing/2014/main" id="{7714F9CF-06C2-4991-A306-D6C3AFC0CC3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442655" y="175782"/>
            <a:ext cx="487707" cy="398700"/>
          </a:xfrm>
          <a:prstGeom prst="rect">
            <a:avLst/>
          </a:prstGeom>
          <a:noFill/>
          <a:extLst>
            <a:ext uri="{909E8E84-426E-40DD-AFC4-6F175D3DCCD1}">
              <a14:hiddenFill xmlns:a14="http://schemas.microsoft.com/office/drawing/2010/main">
                <a:solidFill>
                  <a:srgbClr val="FFFFFF"/>
                </a:solidFill>
              </a14:hiddenFill>
            </a:ext>
          </a:extLst>
        </p:spPr>
      </p:pic>
      <p:sp>
        <p:nvSpPr>
          <p:cNvPr id="2" name="Dreptunghi 1">
            <a:extLst>
              <a:ext uri="{FF2B5EF4-FFF2-40B4-BE49-F238E27FC236}">
                <a16:creationId xmlns:a16="http://schemas.microsoft.com/office/drawing/2014/main" id="{A7B952EA-91C0-4053-B19E-56C824D95AF3}"/>
              </a:ext>
            </a:extLst>
          </p:cNvPr>
          <p:cNvSpPr/>
          <p:nvPr/>
        </p:nvSpPr>
        <p:spPr>
          <a:xfrm>
            <a:off x="5190137" y="432834"/>
            <a:ext cx="2317286" cy="396383"/>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solidFill>
                  <a:srgbClr val="002060"/>
                </a:solidFill>
                <a:latin typeface="Arial" panose="020B0604020202020204" pitchFamily="34" charset="0"/>
                <a:cs typeface="Arial" panose="020B0604020202020204" pitchFamily="34" charset="0"/>
              </a:rPr>
              <a:t>Legea nr. 331/2018</a:t>
            </a:r>
            <a:endParaRPr lang="en-US" b="1" dirty="0">
              <a:solidFill>
                <a:srgbClr val="002060"/>
              </a:solidFill>
              <a:latin typeface="Arial" panose="020B0604020202020204" pitchFamily="34" charset="0"/>
              <a:cs typeface="Arial" panose="020B0604020202020204" pitchFamily="34" charset="0"/>
            </a:endParaRPr>
          </a:p>
        </p:txBody>
      </p:sp>
      <p:sp>
        <p:nvSpPr>
          <p:cNvPr id="3" name="Dreptunghi 2">
            <a:extLst>
              <a:ext uri="{FF2B5EF4-FFF2-40B4-BE49-F238E27FC236}">
                <a16:creationId xmlns:a16="http://schemas.microsoft.com/office/drawing/2014/main" id="{D00B691B-31C8-4D00-B97E-82E41EEAAF3F}"/>
              </a:ext>
            </a:extLst>
          </p:cNvPr>
          <p:cNvSpPr/>
          <p:nvPr/>
        </p:nvSpPr>
        <p:spPr>
          <a:xfrm>
            <a:off x="477670" y="1435277"/>
            <a:ext cx="2317286" cy="39638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b="1" dirty="0">
                <a:solidFill>
                  <a:srgbClr val="002060"/>
                </a:solidFill>
                <a:latin typeface="Arial" panose="020B0604020202020204" pitchFamily="34" charset="0"/>
                <a:cs typeface="Arial" panose="020B0604020202020204" pitchFamily="34" charset="0"/>
              </a:rPr>
              <a:t>TIPURI DE INVESTIȚII</a:t>
            </a:r>
            <a:endParaRPr lang="en-US" sz="1600" b="1" dirty="0">
              <a:solidFill>
                <a:srgbClr val="002060"/>
              </a:solidFill>
              <a:latin typeface="Arial" panose="020B0604020202020204" pitchFamily="34" charset="0"/>
              <a:cs typeface="Arial" panose="020B0604020202020204" pitchFamily="34" charset="0"/>
            </a:endParaRPr>
          </a:p>
        </p:txBody>
      </p:sp>
      <p:sp>
        <p:nvSpPr>
          <p:cNvPr id="15" name="Dreptunghi 14">
            <a:extLst>
              <a:ext uri="{FF2B5EF4-FFF2-40B4-BE49-F238E27FC236}">
                <a16:creationId xmlns:a16="http://schemas.microsoft.com/office/drawing/2014/main" id="{1A853261-B9FC-4A13-AD5D-8589506630F2}"/>
              </a:ext>
            </a:extLst>
          </p:cNvPr>
          <p:cNvSpPr/>
          <p:nvPr/>
        </p:nvSpPr>
        <p:spPr>
          <a:xfrm>
            <a:off x="460418" y="1832494"/>
            <a:ext cx="11341288" cy="2169825"/>
          </a:xfrm>
          <a:prstGeom prst="rect">
            <a:avLst/>
          </a:prstGeom>
          <a:ln>
            <a:solidFill>
              <a:srgbClr val="FFFF00"/>
            </a:solidFill>
          </a:ln>
        </p:spPr>
        <p:txBody>
          <a:bodyPr wrap="square">
            <a:spAutoFit/>
          </a:bodyPr>
          <a:lstStyle/>
          <a:p>
            <a:pPr algn="just"/>
            <a:r>
              <a:rPr lang="en-US" sz="1500" dirty="0">
                <a:solidFill>
                  <a:srgbClr val="002060"/>
                </a:solidFill>
                <a:latin typeface="Arial" panose="020B0604020202020204" pitchFamily="34" charset="0"/>
                <a:cs typeface="Arial" panose="020B0604020202020204" pitchFamily="34" charset="0"/>
              </a:rPr>
              <a:t>a) </a:t>
            </a:r>
            <a:r>
              <a:rPr lang="en-US" sz="1500" dirty="0" err="1">
                <a:solidFill>
                  <a:srgbClr val="002060"/>
                </a:solidFill>
                <a:latin typeface="Arial" panose="020B0604020202020204" pitchFamily="34" charset="0"/>
                <a:cs typeface="Arial" panose="020B0604020202020204" pitchFamily="34" charset="0"/>
              </a:rPr>
              <a:t>investiţii</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în</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realizarea</a:t>
            </a:r>
            <a:r>
              <a:rPr lang="en-US" sz="1500" dirty="0">
                <a:solidFill>
                  <a:srgbClr val="002060"/>
                </a:solidFill>
                <a:latin typeface="Arial" panose="020B0604020202020204" pitchFamily="34" charset="0"/>
                <a:cs typeface="Arial" panose="020B0604020202020204" pitchFamily="34" charset="0"/>
              </a:rPr>
              <a:t> de </a:t>
            </a:r>
            <a:r>
              <a:rPr lang="en-US" sz="1500" dirty="0" err="1">
                <a:solidFill>
                  <a:srgbClr val="002060"/>
                </a:solidFill>
                <a:latin typeface="Arial" panose="020B0604020202020204" pitchFamily="34" charset="0"/>
                <a:cs typeface="Arial" panose="020B0604020202020204" pitchFamily="34" charset="0"/>
              </a:rPr>
              <a:t>unităţi</a:t>
            </a:r>
            <a:r>
              <a:rPr lang="en-US" sz="1500" dirty="0">
                <a:solidFill>
                  <a:srgbClr val="002060"/>
                </a:solidFill>
                <a:latin typeface="Arial" panose="020B0604020202020204" pitchFamily="34" charset="0"/>
                <a:cs typeface="Arial" panose="020B0604020202020204" pitchFamily="34" charset="0"/>
              </a:rPr>
              <a:t> de capacitate </a:t>
            </a:r>
            <a:r>
              <a:rPr lang="en-US" sz="1500" dirty="0" err="1">
                <a:solidFill>
                  <a:srgbClr val="002060"/>
                </a:solidFill>
                <a:latin typeface="Arial" panose="020B0604020202020204" pitchFamily="34" charset="0"/>
                <a:cs typeface="Arial" panose="020B0604020202020204" pitchFamily="34" charset="0"/>
              </a:rPr>
              <a:t>mică</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pentru</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sacrificarea</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animalelor</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respectiv</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pentru</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abatorizarea</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animalelor</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și</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menținerea</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în</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condiții</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optime</a:t>
            </a:r>
            <a:r>
              <a:rPr lang="en-US" sz="1500" dirty="0">
                <a:solidFill>
                  <a:srgbClr val="002060"/>
                </a:solidFill>
                <a:latin typeface="Arial" panose="020B0604020202020204" pitchFamily="34" charset="0"/>
                <a:cs typeface="Arial" panose="020B0604020202020204" pitchFamily="34" charset="0"/>
              </a:rPr>
              <a:t> a </a:t>
            </a:r>
            <a:r>
              <a:rPr lang="en-US" sz="1500" dirty="0" err="1">
                <a:solidFill>
                  <a:srgbClr val="002060"/>
                </a:solidFill>
                <a:latin typeface="Arial" panose="020B0604020202020204" pitchFamily="34" charset="0"/>
                <a:cs typeface="Arial" panose="020B0604020202020204" pitchFamily="34" charset="0"/>
              </a:rPr>
              <a:t>cantităților</a:t>
            </a:r>
            <a:r>
              <a:rPr lang="en-US" sz="1500" dirty="0">
                <a:solidFill>
                  <a:srgbClr val="002060"/>
                </a:solidFill>
                <a:latin typeface="Arial" panose="020B0604020202020204" pitchFamily="34" charset="0"/>
                <a:cs typeface="Arial" panose="020B0604020202020204" pitchFamily="34" charset="0"/>
              </a:rPr>
              <a:t> de carne </a:t>
            </a:r>
            <a:r>
              <a:rPr lang="en-US" sz="1500" dirty="0" err="1">
                <a:solidFill>
                  <a:srgbClr val="002060"/>
                </a:solidFill>
                <a:latin typeface="Arial" panose="020B0604020202020204" pitchFamily="34" charset="0"/>
                <a:cs typeface="Arial" panose="020B0604020202020204" pitchFamily="34" charset="0"/>
              </a:rPr>
              <a:t>rezultate</a:t>
            </a:r>
            <a:r>
              <a:rPr lang="en-US" sz="1500" dirty="0">
                <a:solidFill>
                  <a:srgbClr val="002060"/>
                </a:solidFill>
                <a:latin typeface="Arial" panose="020B0604020202020204" pitchFamily="34" charset="0"/>
                <a:cs typeface="Arial" panose="020B0604020202020204" pitchFamily="34" charset="0"/>
              </a:rPr>
              <a:t>. </a:t>
            </a:r>
            <a:r>
              <a:rPr lang="en-US" sz="1500" b="1" dirty="0" err="1">
                <a:solidFill>
                  <a:srgbClr val="C00000"/>
                </a:solidFill>
                <a:latin typeface="Arial" panose="020B0604020202020204" pitchFamily="34" charset="0"/>
                <a:cs typeface="Arial" panose="020B0604020202020204" pitchFamily="34" charset="0"/>
              </a:rPr>
              <a:t>Valoarea</a:t>
            </a:r>
            <a:r>
              <a:rPr lang="en-US" sz="1500" b="1" dirty="0">
                <a:solidFill>
                  <a:srgbClr val="C00000"/>
                </a:solidFill>
                <a:latin typeface="Arial" panose="020B0604020202020204" pitchFamily="34" charset="0"/>
                <a:cs typeface="Arial" panose="020B0604020202020204" pitchFamily="34" charset="0"/>
              </a:rPr>
              <a:t> </a:t>
            </a:r>
            <a:r>
              <a:rPr lang="en-US" sz="1500" b="1" dirty="0" err="1">
                <a:solidFill>
                  <a:srgbClr val="C00000"/>
                </a:solidFill>
                <a:latin typeface="Arial" panose="020B0604020202020204" pitchFamily="34" charset="0"/>
                <a:cs typeface="Arial" panose="020B0604020202020204" pitchFamily="34" charset="0"/>
              </a:rPr>
              <a:t>maximă</a:t>
            </a:r>
            <a:r>
              <a:rPr lang="en-US" sz="1500" b="1" dirty="0">
                <a:solidFill>
                  <a:srgbClr val="C00000"/>
                </a:solidFill>
                <a:latin typeface="Arial" panose="020B0604020202020204" pitchFamily="34" charset="0"/>
                <a:cs typeface="Arial" panose="020B0604020202020204" pitchFamily="34" charset="0"/>
              </a:rPr>
              <a:t> </a:t>
            </a:r>
            <a:r>
              <a:rPr lang="en-US" sz="1500" b="1" dirty="0" err="1">
                <a:solidFill>
                  <a:srgbClr val="C00000"/>
                </a:solidFill>
                <a:latin typeface="Arial" panose="020B0604020202020204" pitchFamily="34" charset="0"/>
                <a:cs typeface="Arial" panose="020B0604020202020204" pitchFamily="34" charset="0"/>
              </a:rPr>
              <a:t>eligibilă</a:t>
            </a:r>
            <a:r>
              <a:rPr lang="en-US" sz="1500" b="1" dirty="0">
                <a:solidFill>
                  <a:srgbClr val="C00000"/>
                </a:solidFill>
                <a:latin typeface="Arial" panose="020B0604020202020204" pitchFamily="34" charset="0"/>
                <a:cs typeface="Arial" panose="020B0604020202020204" pitchFamily="34" charset="0"/>
              </a:rPr>
              <a:t>, </a:t>
            </a:r>
            <a:r>
              <a:rPr lang="en-US" sz="1500" b="1" dirty="0" err="1">
                <a:solidFill>
                  <a:srgbClr val="C00000"/>
                </a:solidFill>
                <a:latin typeface="Arial" panose="020B0604020202020204" pitchFamily="34" charset="0"/>
                <a:cs typeface="Arial" panose="020B0604020202020204" pitchFamily="34" charset="0"/>
              </a:rPr>
              <a:t>fără</a:t>
            </a:r>
            <a:r>
              <a:rPr lang="en-US" sz="1500" b="1" dirty="0">
                <a:solidFill>
                  <a:srgbClr val="C00000"/>
                </a:solidFill>
                <a:latin typeface="Arial" panose="020B0604020202020204" pitchFamily="34" charset="0"/>
                <a:cs typeface="Arial" panose="020B0604020202020204" pitchFamily="34" charset="0"/>
              </a:rPr>
              <a:t> TVA, </a:t>
            </a:r>
            <a:r>
              <a:rPr lang="en-US" sz="1500" b="1" dirty="0" err="1">
                <a:solidFill>
                  <a:srgbClr val="C00000"/>
                </a:solidFill>
                <a:latin typeface="Arial" panose="020B0604020202020204" pitchFamily="34" charset="0"/>
                <a:cs typeface="Arial" panose="020B0604020202020204" pitchFamily="34" charset="0"/>
              </a:rPr>
              <a:t>permisă</a:t>
            </a:r>
            <a:r>
              <a:rPr lang="en-US" sz="1500" b="1" dirty="0">
                <a:solidFill>
                  <a:srgbClr val="C00000"/>
                </a:solidFill>
                <a:latin typeface="Arial" panose="020B0604020202020204" pitchFamily="34" charset="0"/>
                <a:cs typeface="Arial" panose="020B0604020202020204" pitchFamily="34" charset="0"/>
              </a:rPr>
              <a:t> pe </a:t>
            </a:r>
            <a:r>
              <a:rPr lang="en-US" sz="1500" b="1" dirty="0" err="1">
                <a:solidFill>
                  <a:srgbClr val="C00000"/>
                </a:solidFill>
                <a:latin typeface="Arial" panose="020B0604020202020204" pitchFamily="34" charset="0"/>
                <a:cs typeface="Arial" panose="020B0604020202020204" pitchFamily="34" charset="0"/>
              </a:rPr>
              <a:t>acest</a:t>
            </a:r>
            <a:r>
              <a:rPr lang="en-US" sz="1500" b="1" dirty="0">
                <a:solidFill>
                  <a:srgbClr val="C00000"/>
                </a:solidFill>
                <a:latin typeface="Arial" panose="020B0604020202020204" pitchFamily="34" charset="0"/>
                <a:cs typeface="Arial" panose="020B0604020202020204" pitchFamily="34" charset="0"/>
              </a:rPr>
              <a:t> tip de </a:t>
            </a:r>
            <a:r>
              <a:rPr lang="en-US" sz="1500" b="1" dirty="0" err="1">
                <a:solidFill>
                  <a:srgbClr val="C00000"/>
                </a:solidFill>
                <a:latin typeface="Arial" panose="020B0604020202020204" pitchFamily="34" charset="0"/>
                <a:cs typeface="Arial" panose="020B0604020202020204" pitchFamily="34" charset="0"/>
              </a:rPr>
              <a:t>investiție</a:t>
            </a:r>
            <a:r>
              <a:rPr lang="en-US" sz="1500" b="1" dirty="0">
                <a:solidFill>
                  <a:srgbClr val="C00000"/>
                </a:solidFill>
                <a:latin typeface="Arial" panose="020B0604020202020204" pitchFamily="34" charset="0"/>
                <a:cs typeface="Arial" panose="020B0604020202020204" pitchFamily="34" charset="0"/>
              </a:rPr>
              <a:t> </a:t>
            </a:r>
            <a:r>
              <a:rPr lang="en-US" sz="1500" b="1" dirty="0" err="1">
                <a:solidFill>
                  <a:srgbClr val="C00000"/>
                </a:solidFill>
                <a:latin typeface="Arial" panose="020B0604020202020204" pitchFamily="34" charset="0"/>
                <a:cs typeface="Arial" panose="020B0604020202020204" pitchFamily="34" charset="0"/>
              </a:rPr>
              <a:t>este</a:t>
            </a:r>
            <a:r>
              <a:rPr lang="en-US" sz="1500" b="1" dirty="0">
                <a:solidFill>
                  <a:srgbClr val="C00000"/>
                </a:solidFill>
                <a:latin typeface="Arial" panose="020B0604020202020204" pitchFamily="34" charset="0"/>
                <a:cs typeface="Arial" panose="020B0604020202020204" pitchFamily="34" charset="0"/>
              </a:rPr>
              <a:t> de </a:t>
            </a:r>
            <a:r>
              <a:rPr lang="ro-RO" sz="1500" b="1" dirty="0">
                <a:solidFill>
                  <a:srgbClr val="C00000"/>
                </a:solidFill>
                <a:latin typeface="Arial" panose="020B0604020202020204" pitchFamily="34" charset="0"/>
                <a:cs typeface="Arial" panose="020B0604020202020204" pitchFamily="34" charset="0"/>
              </a:rPr>
              <a:t>5</a:t>
            </a:r>
            <a:r>
              <a:rPr lang="en-US" sz="1500" b="1" dirty="0">
                <a:solidFill>
                  <a:srgbClr val="C00000"/>
                </a:solidFill>
                <a:latin typeface="Arial" panose="020B0604020202020204" pitchFamily="34" charset="0"/>
                <a:cs typeface="Arial" panose="020B0604020202020204" pitchFamily="34" charset="0"/>
              </a:rPr>
              <a:t>00.000 lei. </a:t>
            </a:r>
          </a:p>
          <a:p>
            <a:pPr algn="just"/>
            <a:r>
              <a:rPr lang="en-US" sz="1500" dirty="0">
                <a:solidFill>
                  <a:srgbClr val="002060"/>
                </a:solidFill>
                <a:latin typeface="Arial" panose="020B0604020202020204" pitchFamily="34" charset="0"/>
                <a:cs typeface="Arial" panose="020B0604020202020204" pitchFamily="34" charset="0"/>
              </a:rPr>
              <a:t>b) </a:t>
            </a:r>
            <a:r>
              <a:rPr lang="en-US" sz="1500" dirty="0" err="1">
                <a:solidFill>
                  <a:srgbClr val="002060"/>
                </a:solidFill>
                <a:latin typeface="Arial" panose="020B0604020202020204" pitchFamily="34" charset="0"/>
                <a:cs typeface="Arial" panose="020B0604020202020204" pitchFamily="34" charset="0"/>
              </a:rPr>
              <a:t>investiţii</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în</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realizarea</a:t>
            </a:r>
            <a:r>
              <a:rPr lang="en-US" sz="1500" dirty="0">
                <a:solidFill>
                  <a:srgbClr val="002060"/>
                </a:solidFill>
                <a:latin typeface="Arial" panose="020B0604020202020204" pitchFamily="34" charset="0"/>
                <a:cs typeface="Arial" panose="020B0604020202020204" pitchFamily="34" charset="0"/>
              </a:rPr>
              <a:t> de </a:t>
            </a:r>
            <a:r>
              <a:rPr lang="en-US" sz="1500" dirty="0" err="1">
                <a:solidFill>
                  <a:srgbClr val="002060"/>
                </a:solidFill>
                <a:latin typeface="Arial" panose="020B0604020202020204" pitchFamily="34" charset="0"/>
                <a:cs typeface="Arial" panose="020B0604020202020204" pitchFamily="34" charset="0"/>
              </a:rPr>
              <a:t>unităţi</a:t>
            </a:r>
            <a:r>
              <a:rPr lang="en-US" sz="1500" dirty="0">
                <a:solidFill>
                  <a:srgbClr val="002060"/>
                </a:solidFill>
                <a:latin typeface="Arial" panose="020B0604020202020204" pitchFamily="34" charset="0"/>
                <a:cs typeface="Arial" panose="020B0604020202020204" pitchFamily="34" charset="0"/>
              </a:rPr>
              <a:t> de capacitate </a:t>
            </a:r>
            <a:r>
              <a:rPr lang="en-US" sz="1500" dirty="0" err="1">
                <a:solidFill>
                  <a:srgbClr val="002060"/>
                </a:solidFill>
                <a:latin typeface="Arial" panose="020B0604020202020204" pitchFamily="34" charset="0"/>
                <a:cs typeface="Arial" panose="020B0604020202020204" pitchFamily="34" charset="0"/>
              </a:rPr>
              <a:t>mică</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pentru</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prelucrarea</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cărnii</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respectiv</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prelucrarea</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şi</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păstrarea</a:t>
            </a:r>
            <a:r>
              <a:rPr lang="en-US" sz="1500" dirty="0">
                <a:solidFill>
                  <a:srgbClr val="002060"/>
                </a:solidFill>
                <a:latin typeface="Arial" panose="020B0604020202020204" pitchFamily="34" charset="0"/>
                <a:cs typeface="Arial" panose="020B0604020202020204" pitchFamily="34" charset="0"/>
              </a:rPr>
              <a:t>/</a:t>
            </a:r>
            <a:r>
              <a:rPr lang="en-US" sz="1500" dirty="0" err="1">
                <a:solidFill>
                  <a:srgbClr val="002060"/>
                </a:solidFill>
                <a:latin typeface="Arial" panose="020B0604020202020204" pitchFamily="34" charset="0"/>
                <a:cs typeface="Arial" panose="020B0604020202020204" pitchFamily="34" charset="0"/>
              </a:rPr>
              <a:t>depozitarea</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în</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condiţii</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optime</a:t>
            </a:r>
            <a:r>
              <a:rPr lang="en-US" sz="1500" dirty="0">
                <a:solidFill>
                  <a:srgbClr val="002060"/>
                </a:solidFill>
                <a:latin typeface="Arial" panose="020B0604020202020204" pitchFamily="34" charset="0"/>
                <a:cs typeface="Arial" panose="020B0604020202020204" pitchFamily="34" charset="0"/>
              </a:rPr>
              <a:t> a </a:t>
            </a:r>
            <a:r>
              <a:rPr lang="en-US" sz="1500" dirty="0" err="1">
                <a:solidFill>
                  <a:srgbClr val="002060"/>
                </a:solidFill>
                <a:latin typeface="Arial" panose="020B0604020202020204" pitchFamily="34" charset="0"/>
                <a:cs typeface="Arial" panose="020B0604020202020204" pitchFamily="34" charset="0"/>
              </a:rPr>
              <a:t>produselor</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rezultate</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urmare</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prelucrării</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cărnii</a:t>
            </a:r>
            <a:r>
              <a:rPr lang="en-US" sz="1500" dirty="0">
                <a:solidFill>
                  <a:srgbClr val="002060"/>
                </a:solidFill>
                <a:latin typeface="Arial" panose="020B0604020202020204" pitchFamily="34" charset="0"/>
                <a:cs typeface="Arial" panose="020B0604020202020204" pitchFamily="34" charset="0"/>
              </a:rPr>
              <a:t>. </a:t>
            </a:r>
            <a:r>
              <a:rPr lang="en-US" sz="1500" b="1" dirty="0" err="1">
                <a:solidFill>
                  <a:srgbClr val="C00000"/>
                </a:solidFill>
                <a:latin typeface="Arial" panose="020B0604020202020204" pitchFamily="34" charset="0"/>
                <a:cs typeface="Arial" panose="020B0604020202020204" pitchFamily="34" charset="0"/>
              </a:rPr>
              <a:t>Valoarea</a:t>
            </a:r>
            <a:r>
              <a:rPr lang="en-US" sz="1500" b="1" dirty="0">
                <a:solidFill>
                  <a:srgbClr val="C00000"/>
                </a:solidFill>
                <a:latin typeface="Arial" panose="020B0604020202020204" pitchFamily="34" charset="0"/>
                <a:cs typeface="Arial" panose="020B0604020202020204" pitchFamily="34" charset="0"/>
              </a:rPr>
              <a:t> </a:t>
            </a:r>
            <a:r>
              <a:rPr lang="en-US" sz="1500" b="1" dirty="0" err="1">
                <a:solidFill>
                  <a:srgbClr val="C00000"/>
                </a:solidFill>
                <a:latin typeface="Arial" panose="020B0604020202020204" pitchFamily="34" charset="0"/>
                <a:cs typeface="Arial" panose="020B0604020202020204" pitchFamily="34" charset="0"/>
              </a:rPr>
              <a:t>maximă</a:t>
            </a:r>
            <a:r>
              <a:rPr lang="en-US" sz="1500" b="1" dirty="0">
                <a:solidFill>
                  <a:srgbClr val="C00000"/>
                </a:solidFill>
                <a:latin typeface="Arial" panose="020B0604020202020204" pitchFamily="34" charset="0"/>
                <a:cs typeface="Arial" panose="020B0604020202020204" pitchFamily="34" charset="0"/>
              </a:rPr>
              <a:t> </a:t>
            </a:r>
            <a:r>
              <a:rPr lang="en-US" sz="1500" b="1" dirty="0" err="1">
                <a:solidFill>
                  <a:srgbClr val="C00000"/>
                </a:solidFill>
                <a:latin typeface="Arial" panose="020B0604020202020204" pitchFamily="34" charset="0"/>
                <a:cs typeface="Arial" panose="020B0604020202020204" pitchFamily="34" charset="0"/>
              </a:rPr>
              <a:t>eligibilă</a:t>
            </a:r>
            <a:r>
              <a:rPr lang="en-US" sz="1500" b="1" dirty="0">
                <a:solidFill>
                  <a:srgbClr val="C00000"/>
                </a:solidFill>
                <a:latin typeface="Arial" panose="020B0604020202020204" pitchFamily="34" charset="0"/>
                <a:cs typeface="Arial" panose="020B0604020202020204" pitchFamily="34" charset="0"/>
              </a:rPr>
              <a:t>, </a:t>
            </a:r>
            <a:r>
              <a:rPr lang="en-US" sz="1500" b="1" dirty="0" err="1">
                <a:solidFill>
                  <a:srgbClr val="C00000"/>
                </a:solidFill>
                <a:latin typeface="Arial" panose="020B0604020202020204" pitchFamily="34" charset="0"/>
                <a:cs typeface="Arial" panose="020B0604020202020204" pitchFamily="34" charset="0"/>
              </a:rPr>
              <a:t>fără</a:t>
            </a:r>
            <a:r>
              <a:rPr lang="en-US" sz="1500" b="1" dirty="0">
                <a:solidFill>
                  <a:srgbClr val="C00000"/>
                </a:solidFill>
                <a:latin typeface="Arial" panose="020B0604020202020204" pitchFamily="34" charset="0"/>
                <a:cs typeface="Arial" panose="020B0604020202020204" pitchFamily="34" charset="0"/>
              </a:rPr>
              <a:t> TVA, </a:t>
            </a:r>
            <a:r>
              <a:rPr lang="en-US" sz="1500" b="1" dirty="0" err="1">
                <a:solidFill>
                  <a:srgbClr val="C00000"/>
                </a:solidFill>
                <a:latin typeface="Arial" panose="020B0604020202020204" pitchFamily="34" charset="0"/>
                <a:cs typeface="Arial" panose="020B0604020202020204" pitchFamily="34" charset="0"/>
              </a:rPr>
              <a:t>permisă</a:t>
            </a:r>
            <a:r>
              <a:rPr lang="en-US" sz="1500" b="1" dirty="0">
                <a:solidFill>
                  <a:srgbClr val="C00000"/>
                </a:solidFill>
                <a:latin typeface="Arial" panose="020B0604020202020204" pitchFamily="34" charset="0"/>
                <a:cs typeface="Arial" panose="020B0604020202020204" pitchFamily="34" charset="0"/>
              </a:rPr>
              <a:t> pe </a:t>
            </a:r>
            <a:r>
              <a:rPr lang="en-US" sz="1500" b="1" dirty="0" err="1">
                <a:solidFill>
                  <a:srgbClr val="C00000"/>
                </a:solidFill>
                <a:latin typeface="Arial" panose="020B0604020202020204" pitchFamily="34" charset="0"/>
                <a:cs typeface="Arial" panose="020B0604020202020204" pitchFamily="34" charset="0"/>
              </a:rPr>
              <a:t>acest</a:t>
            </a:r>
            <a:r>
              <a:rPr lang="en-US" sz="1500" b="1" dirty="0">
                <a:solidFill>
                  <a:srgbClr val="C00000"/>
                </a:solidFill>
                <a:latin typeface="Arial" panose="020B0604020202020204" pitchFamily="34" charset="0"/>
                <a:cs typeface="Arial" panose="020B0604020202020204" pitchFamily="34" charset="0"/>
              </a:rPr>
              <a:t> tip de </a:t>
            </a:r>
            <a:r>
              <a:rPr lang="en-US" sz="1500" b="1" dirty="0" err="1">
                <a:solidFill>
                  <a:srgbClr val="C00000"/>
                </a:solidFill>
                <a:latin typeface="Arial" panose="020B0604020202020204" pitchFamily="34" charset="0"/>
                <a:cs typeface="Arial" panose="020B0604020202020204" pitchFamily="34" charset="0"/>
              </a:rPr>
              <a:t>investiției</a:t>
            </a:r>
            <a:r>
              <a:rPr lang="en-US" sz="1500" b="1" dirty="0">
                <a:solidFill>
                  <a:srgbClr val="C00000"/>
                </a:solidFill>
                <a:latin typeface="Arial" panose="020B0604020202020204" pitchFamily="34" charset="0"/>
                <a:cs typeface="Arial" panose="020B0604020202020204" pitchFamily="34" charset="0"/>
              </a:rPr>
              <a:t> </a:t>
            </a:r>
            <a:r>
              <a:rPr lang="en-US" sz="1500" b="1" dirty="0" err="1">
                <a:solidFill>
                  <a:srgbClr val="C00000"/>
                </a:solidFill>
                <a:latin typeface="Arial" panose="020B0604020202020204" pitchFamily="34" charset="0"/>
                <a:cs typeface="Arial" panose="020B0604020202020204" pitchFamily="34" charset="0"/>
              </a:rPr>
              <a:t>este</a:t>
            </a:r>
            <a:r>
              <a:rPr lang="en-US" sz="1500" b="1" dirty="0">
                <a:solidFill>
                  <a:srgbClr val="C00000"/>
                </a:solidFill>
                <a:latin typeface="Arial" panose="020B0604020202020204" pitchFamily="34" charset="0"/>
                <a:cs typeface="Arial" panose="020B0604020202020204" pitchFamily="34" charset="0"/>
              </a:rPr>
              <a:t> de </a:t>
            </a:r>
            <a:r>
              <a:rPr lang="ro-RO" sz="1500" b="1" dirty="0">
                <a:solidFill>
                  <a:srgbClr val="C00000"/>
                </a:solidFill>
                <a:latin typeface="Arial" panose="020B0604020202020204" pitchFamily="34" charset="0"/>
                <a:cs typeface="Arial" panose="020B0604020202020204" pitchFamily="34" charset="0"/>
              </a:rPr>
              <a:t>1.0</a:t>
            </a:r>
            <a:r>
              <a:rPr lang="en-US" sz="1500" b="1" dirty="0">
                <a:solidFill>
                  <a:srgbClr val="C00000"/>
                </a:solidFill>
                <a:latin typeface="Arial" panose="020B0604020202020204" pitchFamily="34" charset="0"/>
                <a:cs typeface="Arial" panose="020B0604020202020204" pitchFamily="34" charset="0"/>
              </a:rPr>
              <a:t>00.000 lei.</a:t>
            </a:r>
          </a:p>
          <a:p>
            <a:pPr algn="just"/>
            <a:r>
              <a:rPr lang="en-US" sz="1500" dirty="0">
                <a:solidFill>
                  <a:srgbClr val="002060"/>
                </a:solidFill>
                <a:latin typeface="Arial" panose="020B0604020202020204" pitchFamily="34" charset="0"/>
                <a:cs typeface="Arial" panose="020B0604020202020204" pitchFamily="34" charset="0"/>
              </a:rPr>
              <a:t>c) </a:t>
            </a:r>
            <a:r>
              <a:rPr lang="en-US" sz="1500" dirty="0" err="1">
                <a:solidFill>
                  <a:srgbClr val="002060"/>
                </a:solidFill>
                <a:latin typeface="Arial" panose="020B0604020202020204" pitchFamily="34" charset="0"/>
                <a:cs typeface="Arial" panose="020B0604020202020204" pitchFamily="34" charset="0"/>
              </a:rPr>
              <a:t>investiţii</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în</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realizarea</a:t>
            </a:r>
            <a:r>
              <a:rPr lang="en-US" sz="1500" dirty="0">
                <a:solidFill>
                  <a:srgbClr val="002060"/>
                </a:solidFill>
                <a:latin typeface="Arial" panose="020B0604020202020204" pitchFamily="34" charset="0"/>
                <a:cs typeface="Arial" panose="020B0604020202020204" pitchFamily="34" charset="0"/>
              </a:rPr>
              <a:t> de </a:t>
            </a:r>
            <a:r>
              <a:rPr lang="en-US" sz="1500" dirty="0" err="1">
                <a:solidFill>
                  <a:srgbClr val="002060"/>
                </a:solidFill>
                <a:latin typeface="Arial" panose="020B0604020202020204" pitchFamily="34" charset="0"/>
                <a:cs typeface="Arial" panose="020B0604020202020204" pitchFamily="34" charset="0"/>
              </a:rPr>
              <a:t>unităţi</a:t>
            </a:r>
            <a:r>
              <a:rPr lang="en-US" sz="1500" dirty="0">
                <a:solidFill>
                  <a:srgbClr val="002060"/>
                </a:solidFill>
                <a:latin typeface="Arial" panose="020B0604020202020204" pitchFamily="34" charset="0"/>
                <a:cs typeface="Arial" panose="020B0604020202020204" pitchFamily="34" charset="0"/>
              </a:rPr>
              <a:t> de capacitate </a:t>
            </a:r>
            <a:r>
              <a:rPr lang="en-US" sz="1500" dirty="0" err="1">
                <a:solidFill>
                  <a:srgbClr val="002060"/>
                </a:solidFill>
                <a:latin typeface="Arial" panose="020B0604020202020204" pitchFamily="34" charset="0"/>
                <a:cs typeface="Arial" panose="020B0604020202020204" pitchFamily="34" charset="0"/>
              </a:rPr>
              <a:t>mică</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pentru</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sacrificarea</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animalelor</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şi</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prelucrarea</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cărnii</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respectiv</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investiție</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integrată</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cuprinzând</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atât</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componenta</a:t>
            </a:r>
            <a:r>
              <a:rPr lang="en-US" sz="1500" dirty="0">
                <a:solidFill>
                  <a:srgbClr val="002060"/>
                </a:solidFill>
                <a:latin typeface="Arial" panose="020B0604020202020204" pitchFamily="34" charset="0"/>
                <a:cs typeface="Arial" panose="020B0604020202020204" pitchFamily="34" charset="0"/>
              </a:rPr>
              <a:t> de </a:t>
            </a:r>
            <a:r>
              <a:rPr lang="en-US" sz="1500" dirty="0" err="1">
                <a:solidFill>
                  <a:srgbClr val="002060"/>
                </a:solidFill>
                <a:latin typeface="Arial" panose="020B0604020202020204" pitchFamily="34" charset="0"/>
                <a:cs typeface="Arial" panose="020B0604020202020204" pitchFamily="34" charset="0"/>
              </a:rPr>
              <a:t>sacrificare</a:t>
            </a:r>
            <a:r>
              <a:rPr lang="en-US" sz="1500" dirty="0">
                <a:solidFill>
                  <a:srgbClr val="002060"/>
                </a:solidFill>
                <a:latin typeface="Arial" panose="020B0604020202020204" pitchFamily="34" charset="0"/>
                <a:cs typeface="Arial" panose="020B0604020202020204" pitchFamily="34" charset="0"/>
              </a:rPr>
              <a:t> a </a:t>
            </a:r>
            <a:r>
              <a:rPr lang="en-US" sz="1500" dirty="0" err="1">
                <a:solidFill>
                  <a:srgbClr val="002060"/>
                </a:solidFill>
                <a:latin typeface="Arial" panose="020B0604020202020204" pitchFamily="34" charset="0"/>
                <a:cs typeface="Arial" panose="020B0604020202020204" pitchFamily="34" charset="0"/>
              </a:rPr>
              <a:t>animalelor</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menționată</a:t>
            </a:r>
            <a:r>
              <a:rPr lang="en-US" sz="1500" dirty="0">
                <a:solidFill>
                  <a:srgbClr val="002060"/>
                </a:solidFill>
                <a:latin typeface="Arial" panose="020B0604020202020204" pitchFamily="34" charset="0"/>
                <a:cs typeface="Arial" panose="020B0604020202020204" pitchFamily="34" charset="0"/>
              </a:rPr>
              <a:t> la lit. a) </a:t>
            </a:r>
            <a:r>
              <a:rPr lang="en-US" sz="1500" dirty="0" err="1">
                <a:solidFill>
                  <a:srgbClr val="002060"/>
                </a:solidFill>
                <a:latin typeface="Arial" panose="020B0604020202020204" pitchFamily="34" charset="0"/>
                <a:cs typeface="Arial" panose="020B0604020202020204" pitchFamily="34" charset="0"/>
              </a:rPr>
              <a:t>cât</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și</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componenta</a:t>
            </a:r>
            <a:r>
              <a:rPr lang="en-US" sz="1500" dirty="0">
                <a:solidFill>
                  <a:srgbClr val="002060"/>
                </a:solidFill>
                <a:latin typeface="Arial" panose="020B0604020202020204" pitchFamily="34" charset="0"/>
                <a:cs typeface="Arial" panose="020B0604020202020204" pitchFamily="34" charset="0"/>
              </a:rPr>
              <a:t> de </a:t>
            </a:r>
            <a:r>
              <a:rPr lang="en-US" sz="1500" dirty="0" err="1">
                <a:solidFill>
                  <a:srgbClr val="002060"/>
                </a:solidFill>
                <a:latin typeface="Arial" panose="020B0604020202020204" pitchFamily="34" charset="0"/>
                <a:cs typeface="Arial" panose="020B0604020202020204" pitchFamily="34" charset="0"/>
              </a:rPr>
              <a:t>prelucrare</a:t>
            </a:r>
            <a:r>
              <a:rPr lang="en-US" sz="1500" dirty="0">
                <a:solidFill>
                  <a:srgbClr val="002060"/>
                </a:solidFill>
                <a:latin typeface="Arial" panose="020B0604020202020204" pitchFamily="34" charset="0"/>
                <a:cs typeface="Arial" panose="020B0604020202020204" pitchFamily="34" charset="0"/>
              </a:rPr>
              <a:t> a </a:t>
            </a:r>
            <a:r>
              <a:rPr lang="en-US" sz="1500" dirty="0" err="1">
                <a:solidFill>
                  <a:srgbClr val="002060"/>
                </a:solidFill>
                <a:latin typeface="Arial" panose="020B0604020202020204" pitchFamily="34" charset="0"/>
                <a:cs typeface="Arial" panose="020B0604020202020204" pitchFamily="34" charset="0"/>
              </a:rPr>
              <a:t>cărnii</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menționată</a:t>
            </a:r>
            <a:r>
              <a:rPr lang="en-US" sz="1500" dirty="0">
                <a:solidFill>
                  <a:srgbClr val="002060"/>
                </a:solidFill>
                <a:latin typeface="Arial" panose="020B0604020202020204" pitchFamily="34" charset="0"/>
                <a:cs typeface="Arial" panose="020B0604020202020204" pitchFamily="34" charset="0"/>
              </a:rPr>
              <a:t> la lit. b). </a:t>
            </a:r>
            <a:r>
              <a:rPr lang="en-US" sz="1500" b="1" dirty="0" err="1">
                <a:solidFill>
                  <a:srgbClr val="C00000"/>
                </a:solidFill>
                <a:latin typeface="Arial" panose="020B0604020202020204" pitchFamily="34" charset="0"/>
                <a:cs typeface="Arial" panose="020B0604020202020204" pitchFamily="34" charset="0"/>
              </a:rPr>
              <a:t>Valoarea</a:t>
            </a:r>
            <a:r>
              <a:rPr lang="en-US" sz="1500" b="1" dirty="0">
                <a:solidFill>
                  <a:srgbClr val="C00000"/>
                </a:solidFill>
                <a:latin typeface="Arial" panose="020B0604020202020204" pitchFamily="34" charset="0"/>
                <a:cs typeface="Arial" panose="020B0604020202020204" pitchFamily="34" charset="0"/>
              </a:rPr>
              <a:t> </a:t>
            </a:r>
            <a:r>
              <a:rPr lang="en-US" sz="1500" b="1" dirty="0" err="1">
                <a:solidFill>
                  <a:srgbClr val="C00000"/>
                </a:solidFill>
                <a:latin typeface="Arial" panose="020B0604020202020204" pitchFamily="34" charset="0"/>
                <a:cs typeface="Arial" panose="020B0604020202020204" pitchFamily="34" charset="0"/>
              </a:rPr>
              <a:t>maximă</a:t>
            </a:r>
            <a:r>
              <a:rPr lang="en-US" sz="1500" b="1" dirty="0">
                <a:solidFill>
                  <a:srgbClr val="C00000"/>
                </a:solidFill>
                <a:latin typeface="Arial" panose="020B0604020202020204" pitchFamily="34" charset="0"/>
                <a:cs typeface="Arial" panose="020B0604020202020204" pitchFamily="34" charset="0"/>
              </a:rPr>
              <a:t> </a:t>
            </a:r>
            <a:r>
              <a:rPr lang="en-US" sz="1500" b="1" dirty="0" err="1">
                <a:solidFill>
                  <a:srgbClr val="C00000"/>
                </a:solidFill>
                <a:latin typeface="Arial" panose="020B0604020202020204" pitchFamily="34" charset="0"/>
                <a:cs typeface="Arial" panose="020B0604020202020204" pitchFamily="34" charset="0"/>
              </a:rPr>
              <a:t>eligibilă</a:t>
            </a:r>
            <a:r>
              <a:rPr lang="en-US" sz="1500" b="1" dirty="0">
                <a:solidFill>
                  <a:srgbClr val="C00000"/>
                </a:solidFill>
                <a:latin typeface="Arial" panose="020B0604020202020204" pitchFamily="34" charset="0"/>
                <a:cs typeface="Arial" panose="020B0604020202020204" pitchFamily="34" charset="0"/>
              </a:rPr>
              <a:t>, </a:t>
            </a:r>
            <a:r>
              <a:rPr lang="en-US" sz="1500" b="1" dirty="0" err="1">
                <a:solidFill>
                  <a:srgbClr val="C00000"/>
                </a:solidFill>
                <a:latin typeface="Arial" panose="020B0604020202020204" pitchFamily="34" charset="0"/>
                <a:cs typeface="Arial" panose="020B0604020202020204" pitchFamily="34" charset="0"/>
              </a:rPr>
              <a:t>fără</a:t>
            </a:r>
            <a:r>
              <a:rPr lang="en-US" sz="1500" b="1" dirty="0">
                <a:solidFill>
                  <a:srgbClr val="C00000"/>
                </a:solidFill>
                <a:latin typeface="Arial" panose="020B0604020202020204" pitchFamily="34" charset="0"/>
                <a:cs typeface="Arial" panose="020B0604020202020204" pitchFamily="34" charset="0"/>
              </a:rPr>
              <a:t> TVA, </a:t>
            </a:r>
            <a:r>
              <a:rPr lang="en-US" sz="1500" b="1" dirty="0" err="1">
                <a:solidFill>
                  <a:srgbClr val="C00000"/>
                </a:solidFill>
                <a:latin typeface="Arial" panose="020B0604020202020204" pitchFamily="34" charset="0"/>
                <a:cs typeface="Arial" panose="020B0604020202020204" pitchFamily="34" charset="0"/>
              </a:rPr>
              <a:t>permisă</a:t>
            </a:r>
            <a:r>
              <a:rPr lang="en-US" sz="1500" b="1" dirty="0">
                <a:solidFill>
                  <a:srgbClr val="C00000"/>
                </a:solidFill>
                <a:latin typeface="Arial" panose="020B0604020202020204" pitchFamily="34" charset="0"/>
                <a:cs typeface="Arial" panose="020B0604020202020204" pitchFamily="34" charset="0"/>
              </a:rPr>
              <a:t> pe </a:t>
            </a:r>
            <a:r>
              <a:rPr lang="en-US" sz="1500" b="1" dirty="0" err="1">
                <a:solidFill>
                  <a:srgbClr val="C00000"/>
                </a:solidFill>
                <a:latin typeface="Arial" panose="020B0604020202020204" pitchFamily="34" charset="0"/>
                <a:cs typeface="Arial" panose="020B0604020202020204" pitchFamily="34" charset="0"/>
              </a:rPr>
              <a:t>acest</a:t>
            </a:r>
            <a:r>
              <a:rPr lang="en-US" sz="1500" b="1" dirty="0">
                <a:solidFill>
                  <a:srgbClr val="C00000"/>
                </a:solidFill>
                <a:latin typeface="Arial" panose="020B0604020202020204" pitchFamily="34" charset="0"/>
                <a:cs typeface="Arial" panose="020B0604020202020204" pitchFamily="34" charset="0"/>
              </a:rPr>
              <a:t> tip de </a:t>
            </a:r>
            <a:r>
              <a:rPr lang="en-US" sz="1500" b="1" dirty="0" err="1">
                <a:solidFill>
                  <a:srgbClr val="C00000"/>
                </a:solidFill>
                <a:latin typeface="Arial" panose="020B0604020202020204" pitchFamily="34" charset="0"/>
                <a:cs typeface="Arial" panose="020B0604020202020204" pitchFamily="34" charset="0"/>
              </a:rPr>
              <a:t>investiție</a:t>
            </a:r>
            <a:r>
              <a:rPr lang="en-US" sz="1500" b="1" dirty="0">
                <a:solidFill>
                  <a:srgbClr val="C00000"/>
                </a:solidFill>
                <a:latin typeface="Arial" panose="020B0604020202020204" pitchFamily="34" charset="0"/>
                <a:cs typeface="Arial" panose="020B0604020202020204" pitchFamily="34" charset="0"/>
              </a:rPr>
              <a:t> </a:t>
            </a:r>
            <a:r>
              <a:rPr lang="en-US" sz="1500" b="1" dirty="0" err="1">
                <a:solidFill>
                  <a:srgbClr val="C00000"/>
                </a:solidFill>
                <a:latin typeface="Arial" panose="020B0604020202020204" pitchFamily="34" charset="0"/>
                <a:cs typeface="Arial" panose="020B0604020202020204" pitchFamily="34" charset="0"/>
              </a:rPr>
              <a:t>este</a:t>
            </a:r>
            <a:r>
              <a:rPr lang="en-US" sz="1500" b="1" dirty="0">
                <a:solidFill>
                  <a:srgbClr val="C00000"/>
                </a:solidFill>
                <a:latin typeface="Arial" panose="020B0604020202020204" pitchFamily="34" charset="0"/>
                <a:cs typeface="Arial" panose="020B0604020202020204" pitchFamily="34" charset="0"/>
              </a:rPr>
              <a:t> de 1.</a:t>
            </a:r>
            <a:r>
              <a:rPr lang="ro-RO" sz="1500" b="1" dirty="0">
                <a:solidFill>
                  <a:srgbClr val="C00000"/>
                </a:solidFill>
                <a:latin typeface="Arial" panose="020B0604020202020204" pitchFamily="34" charset="0"/>
                <a:cs typeface="Arial" panose="020B0604020202020204" pitchFamily="34" charset="0"/>
              </a:rPr>
              <a:t>5</a:t>
            </a:r>
            <a:r>
              <a:rPr lang="en-US" sz="1500" b="1" dirty="0">
                <a:solidFill>
                  <a:srgbClr val="C00000"/>
                </a:solidFill>
                <a:latin typeface="Arial" panose="020B0604020202020204" pitchFamily="34" charset="0"/>
                <a:cs typeface="Arial" panose="020B0604020202020204" pitchFamily="34" charset="0"/>
              </a:rPr>
              <a:t>00.000 lei.</a:t>
            </a:r>
          </a:p>
        </p:txBody>
      </p:sp>
      <p:sp>
        <p:nvSpPr>
          <p:cNvPr id="16" name="Dreptunghi 15">
            <a:extLst>
              <a:ext uri="{FF2B5EF4-FFF2-40B4-BE49-F238E27FC236}">
                <a16:creationId xmlns:a16="http://schemas.microsoft.com/office/drawing/2014/main" id="{45F53379-C44F-4719-837C-3CA5D3049638}"/>
              </a:ext>
            </a:extLst>
          </p:cNvPr>
          <p:cNvSpPr/>
          <p:nvPr/>
        </p:nvSpPr>
        <p:spPr>
          <a:xfrm>
            <a:off x="510892" y="4019464"/>
            <a:ext cx="2452408" cy="39638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b="1" dirty="0">
                <a:solidFill>
                  <a:srgbClr val="002060"/>
                </a:solidFill>
                <a:latin typeface="Arial" panose="020B0604020202020204" pitchFamily="34" charset="0"/>
                <a:cs typeface="Arial" panose="020B0604020202020204" pitchFamily="34" charset="0"/>
              </a:rPr>
              <a:t>CHELTUIELI ELIGIBILE</a:t>
            </a:r>
            <a:endParaRPr lang="en-US"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5943342"/>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7671" y="3687766"/>
            <a:ext cx="11341289" cy="2414007"/>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lphaLcParenR"/>
            </a:pPr>
            <a:r>
              <a:rPr lang="ro-RO" sz="1600" dirty="0">
                <a:solidFill>
                  <a:srgbClr val="002060"/>
                </a:solidFill>
                <a:latin typeface="Arial" panose="020B0604020202020204" pitchFamily="34" charset="0"/>
                <a:cs typeface="Arial" panose="020B0604020202020204" pitchFamily="34" charset="0"/>
              </a:rPr>
              <a:t>cheltuieli generate de construcția stânelor montane;</a:t>
            </a:r>
          </a:p>
          <a:p>
            <a:pPr marL="342900" indent="-342900" algn="just">
              <a:buAutoNum type="alphaLcParenR"/>
            </a:pPr>
            <a:r>
              <a:rPr lang="ro-RO" sz="1600" dirty="0">
                <a:solidFill>
                  <a:srgbClr val="002060"/>
                </a:solidFill>
                <a:latin typeface="Arial" panose="020B0604020202020204" pitchFamily="34" charset="0"/>
                <a:cs typeface="Arial" panose="020B0604020202020204" pitchFamily="34" charset="0"/>
              </a:rPr>
              <a:t>cheltuieli generate de </a:t>
            </a:r>
            <a:r>
              <a:rPr lang="ro-RO" sz="1600" dirty="0" err="1">
                <a:solidFill>
                  <a:srgbClr val="002060"/>
                </a:solidFill>
                <a:latin typeface="Arial" panose="020B0604020202020204" pitchFamily="34" charset="0"/>
                <a:cs typeface="Arial" panose="020B0604020202020204" pitchFamily="34" charset="0"/>
              </a:rPr>
              <a:t>achiziţia</a:t>
            </a:r>
            <a:r>
              <a:rPr lang="ro-RO" sz="1600" dirty="0">
                <a:solidFill>
                  <a:srgbClr val="002060"/>
                </a:solidFill>
                <a:latin typeface="Arial" panose="020B0604020202020204" pitchFamily="34" charset="0"/>
                <a:cs typeface="Arial" panose="020B0604020202020204" pitchFamily="34" charset="0"/>
              </a:rPr>
              <a:t> sau </a:t>
            </a:r>
            <a:r>
              <a:rPr lang="ro-RO" sz="1600" dirty="0" err="1">
                <a:solidFill>
                  <a:srgbClr val="002060"/>
                </a:solidFill>
                <a:latin typeface="Arial" panose="020B0604020202020204" pitchFamily="34" charset="0"/>
                <a:cs typeface="Arial" panose="020B0604020202020204" pitchFamily="34" charset="0"/>
              </a:rPr>
              <a:t>achiziţia</a:t>
            </a:r>
            <a:r>
              <a:rPr lang="ro-RO" sz="1600" dirty="0">
                <a:solidFill>
                  <a:srgbClr val="002060"/>
                </a:solidFill>
                <a:latin typeface="Arial" panose="020B0604020202020204" pitchFamily="34" charset="0"/>
                <a:cs typeface="Arial" panose="020B0604020202020204" pitchFamily="34" charset="0"/>
              </a:rPr>
              <a:t> prin leasing de utilaje, echipamente </a:t>
            </a:r>
            <a:r>
              <a:rPr lang="ro-RO" sz="1600" dirty="0" err="1">
                <a:solidFill>
                  <a:srgbClr val="002060"/>
                </a:solidFill>
                <a:latin typeface="Arial" panose="020B0604020202020204" pitchFamily="34" charset="0"/>
                <a:cs typeface="Arial" panose="020B0604020202020204" pitchFamily="34" charset="0"/>
              </a:rPr>
              <a:t>şi</a:t>
            </a:r>
            <a:r>
              <a:rPr lang="ro-RO" sz="1600" dirty="0">
                <a:solidFill>
                  <a:srgbClr val="002060"/>
                </a:solidFill>
                <a:latin typeface="Arial" panose="020B0604020202020204" pitchFamily="34" charset="0"/>
                <a:cs typeface="Arial" panose="020B0604020202020204" pitchFamily="34" charset="0"/>
              </a:rPr>
              <a:t> mijloace de transport,  în limita valorii de </a:t>
            </a:r>
            <a:r>
              <a:rPr lang="ro-RO" sz="1600" dirty="0" err="1">
                <a:solidFill>
                  <a:srgbClr val="002060"/>
                </a:solidFill>
                <a:latin typeface="Arial" panose="020B0604020202020204" pitchFamily="34" charset="0"/>
                <a:cs typeface="Arial" panose="020B0604020202020204" pitchFamily="34" charset="0"/>
              </a:rPr>
              <a:t>piaţă</a:t>
            </a:r>
            <a:r>
              <a:rPr lang="ro-RO" sz="1600" dirty="0">
                <a:solidFill>
                  <a:srgbClr val="002060"/>
                </a:solidFill>
                <a:latin typeface="Arial" panose="020B0604020202020204" pitchFamily="34" charset="0"/>
                <a:cs typeface="Arial" panose="020B0604020202020204" pitchFamily="34" charset="0"/>
              </a:rPr>
              <a:t> a activelor, specializate pentru tipul de investiție precizat la alin. (1); </a:t>
            </a:r>
          </a:p>
          <a:p>
            <a:pPr marL="342900" indent="-342900" algn="just">
              <a:buAutoNum type="alphaLcParenR"/>
            </a:pPr>
            <a:r>
              <a:rPr lang="ro-RO" sz="1600" dirty="0">
                <a:solidFill>
                  <a:srgbClr val="002060"/>
                </a:solidFill>
                <a:latin typeface="Arial" panose="020B0604020202020204" pitchFamily="34" charset="0"/>
                <a:cs typeface="Arial" panose="020B0604020202020204" pitchFamily="34" charset="0"/>
              </a:rPr>
              <a:t>cheltuieli generate de adaptarea </a:t>
            </a:r>
            <a:r>
              <a:rPr lang="ro-RO" sz="1600" dirty="0" err="1">
                <a:solidFill>
                  <a:srgbClr val="002060"/>
                </a:solidFill>
                <a:latin typeface="Arial" panose="020B0604020202020204" pitchFamily="34" charset="0"/>
                <a:cs typeface="Arial" panose="020B0604020202020204" pitchFamily="34" charset="0"/>
              </a:rPr>
              <a:t>construcţiei</a:t>
            </a:r>
            <a:r>
              <a:rPr lang="ro-RO" sz="1600" dirty="0">
                <a:solidFill>
                  <a:srgbClr val="002060"/>
                </a:solidFill>
                <a:latin typeface="Arial" panose="020B0604020202020204" pitchFamily="34" charset="0"/>
                <a:cs typeface="Arial" panose="020B0604020202020204" pitchFamily="34" charset="0"/>
              </a:rPr>
              <a:t>  la condițiile specifice existente pe suprafața pe care se amplasează investiția, în limita a maxim 10% din valoarea devizului estimativ pentru cheltuielile de la lit. a);</a:t>
            </a:r>
          </a:p>
          <a:p>
            <a:pPr marL="342900" indent="-342900" algn="just">
              <a:buAutoNum type="alphaLcParenR"/>
            </a:pPr>
            <a:r>
              <a:rPr lang="ro-RO" sz="1600" dirty="0">
                <a:solidFill>
                  <a:srgbClr val="002060"/>
                </a:solidFill>
                <a:latin typeface="Arial" panose="020B0604020202020204" pitchFamily="34" charset="0"/>
                <a:cs typeface="Arial" panose="020B0604020202020204" pitchFamily="34" charset="0"/>
              </a:rPr>
              <a:t>cheltuieli generale legate în mod direct de cheltuielile prevăzute la lit. a), b) în limita a maxim 7% din valoarea acordată pentru acestea, cum ar fi cheltuieli cu serviciile, respectiv elaborare studii de fezabilitate, studii geotehnice, studii topografice, studii de mediu, proiecte de construcție, servicii de arhitectură, consultanță și autorizații.</a:t>
            </a:r>
          </a:p>
        </p:txBody>
      </p:sp>
      <p:sp>
        <p:nvSpPr>
          <p:cNvPr id="5" name="Rectangle 4"/>
          <p:cNvSpPr/>
          <p:nvPr/>
        </p:nvSpPr>
        <p:spPr>
          <a:xfrm>
            <a:off x="477672" y="777922"/>
            <a:ext cx="11341288" cy="6141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latin typeface="Arial" panose="020B0604020202020204" pitchFamily="34" charset="0"/>
                <a:cs typeface="Arial" panose="020B0604020202020204" pitchFamily="34" charset="0"/>
              </a:rPr>
              <a:t>Cheltuieli eligibile în cadrul programului de investiții pentru </a:t>
            </a:r>
            <a:r>
              <a:rPr lang="ro-RO" b="1" dirty="0" err="1">
                <a:latin typeface="Arial" panose="020B0604020202020204" pitchFamily="34" charset="0"/>
                <a:cs typeface="Arial" panose="020B0604020202020204" pitchFamily="34" charset="0"/>
              </a:rPr>
              <a:t>pentru</a:t>
            </a:r>
            <a:r>
              <a:rPr lang="ro-RO" b="1" dirty="0">
                <a:latin typeface="Arial" panose="020B0604020202020204" pitchFamily="34" charset="0"/>
                <a:cs typeface="Arial" panose="020B0604020202020204" pitchFamily="34" charset="0"/>
              </a:rPr>
              <a:t> </a:t>
            </a:r>
            <a:r>
              <a:rPr lang="ro-RO" b="1" dirty="0" err="1">
                <a:latin typeface="Arial" panose="020B0604020202020204" pitchFamily="34" charset="0"/>
                <a:cs typeface="Arial" panose="020B0604020202020204" pitchFamily="34" charset="0"/>
              </a:rPr>
              <a:t>înfiinţarea</a:t>
            </a:r>
            <a:r>
              <a:rPr lang="ro-RO" b="1" dirty="0">
                <a:latin typeface="Arial" panose="020B0604020202020204" pitchFamily="34" charset="0"/>
                <a:cs typeface="Arial" panose="020B0604020202020204" pitchFamily="34" charset="0"/>
              </a:rPr>
              <a:t> stânelor montane</a:t>
            </a:r>
          </a:p>
        </p:txBody>
      </p:sp>
      <p:sp>
        <p:nvSpPr>
          <p:cNvPr id="6" name="Dreptunghi 49">
            <a:extLst>
              <a:ext uri="{FF2B5EF4-FFF2-40B4-BE49-F238E27FC236}">
                <a16:creationId xmlns:a16="http://schemas.microsoft.com/office/drawing/2014/main" id="{B0F48FA5-4931-4638-884B-63C523A32675}"/>
              </a:ext>
            </a:extLst>
          </p:cNvPr>
          <p:cNvSpPr/>
          <p:nvPr/>
        </p:nvSpPr>
        <p:spPr>
          <a:xfrm>
            <a:off x="73152" y="82296"/>
            <a:ext cx="12042648" cy="6693408"/>
          </a:xfrm>
          <a:prstGeom prst="rect">
            <a:avLst/>
          </a:prstGeom>
          <a:noFill/>
          <a:ln w="38100"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Dreptunghi 50">
            <a:extLst>
              <a:ext uri="{FF2B5EF4-FFF2-40B4-BE49-F238E27FC236}">
                <a16:creationId xmlns:a16="http://schemas.microsoft.com/office/drawing/2014/main" id="{9CC87380-88BE-4499-A3A3-C59417850AD6}"/>
              </a:ext>
            </a:extLst>
          </p:cNvPr>
          <p:cNvSpPr/>
          <p:nvPr/>
        </p:nvSpPr>
        <p:spPr>
          <a:xfrm>
            <a:off x="8067007" y="133858"/>
            <a:ext cx="3939063"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reptunghi 51">
            <a:extLst>
              <a:ext uri="{FF2B5EF4-FFF2-40B4-BE49-F238E27FC236}">
                <a16:creationId xmlns:a16="http://schemas.microsoft.com/office/drawing/2014/main" id="{BA549BB1-C11D-41D8-9A60-64DB023CC32C}"/>
              </a:ext>
            </a:extLst>
          </p:cNvPr>
          <p:cNvSpPr/>
          <p:nvPr/>
        </p:nvSpPr>
        <p:spPr>
          <a:xfrm>
            <a:off x="4231671" y="126143"/>
            <a:ext cx="3725609"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reptunghi 52">
            <a:extLst>
              <a:ext uri="{FF2B5EF4-FFF2-40B4-BE49-F238E27FC236}">
                <a16:creationId xmlns:a16="http://schemas.microsoft.com/office/drawing/2014/main" id="{1D05CC94-E6A3-4D53-A2C0-D129D68A1E61}"/>
              </a:ext>
            </a:extLst>
          </p:cNvPr>
          <p:cNvSpPr/>
          <p:nvPr/>
        </p:nvSpPr>
        <p:spPr>
          <a:xfrm>
            <a:off x="182880" y="129953"/>
            <a:ext cx="3939064" cy="4571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ine 53">
            <a:extLst>
              <a:ext uri="{FF2B5EF4-FFF2-40B4-BE49-F238E27FC236}">
                <a16:creationId xmlns:a16="http://schemas.microsoft.com/office/drawing/2014/main" id="{5F9E3547-24CF-4480-AFE8-54AA6C48AE16}"/>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0906813" y="194565"/>
            <a:ext cx="1172412" cy="484974"/>
          </a:xfrm>
          <a:prstGeom prst="rect">
            <a:avLst/>
          </a:prstGeom>
        </p:spPr>
      </p:pic>
      <p:sp>
        <p:nvSpPr>
          <p:cNvPr id="11" name="Casetă text 6">
            <a:extLst>
              <a:ext uri="{FF2B5EF4-FFF2-40B4-BE49-F238E27FC236}">
                <a16:creationId xmlns:a16="http://schemas.microsoft.com/office/drawing/2014/main" id="{B904AE85-1068-415D-8D68-9A190D416FD2}"/>
              </a:ext>
            </a:extLst>
          </p:cNvPr>
          <p:cNvSpPr txBox="1"/>
          <p:nvPr/>
        </p:nvSpPr>
        <p:spPr>
          <a:xfrm>
            <a:off x="510893" y="211417"/>
            <a:ext cx="2038202" cy="4681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pPr>
            <a:r>
              <a:rPr lang="fr-FR" sz="700" dirty="0">
                <a:solidFill>
                  <a:srgbClr val="002060"/>
                </a:solidFill>
                <a:effectLst/>
                <a:latin typeface="Trajan Pro"/>
                <a:ea typeface="Calibri" panose="020F0502020204030204" pitchFamily="34" charset="0"/>
                <a:cs typeface="Times New Roman" panose="02020603050405020304" pitchFamily="18" charset="0"/>
              </a:rPr>
              <a:t>MINISTERUL AGRICULTURII </a:t>
            </a:r>
            <a:r>
              <a:rPr lang="ro-RO" sz="700" dirty="0">
                <a:solidFill>
                  <a:srgbClr val="002060"/>
                </a:solidFill>
                <a:effectLst/>
                <a:latin typeface="Trajan Pro"/>
                <a:ea typeface="Calibri" panose="020F0502020204030204" pitchFamily="34" charset="0"/>
                <a:cs typeface="Times New Roman" panose="02020603050405020304" pitchFamily="18" charset="0"/>
              </a:rPr>
              <a:t>ȘI </a:t>
            </a:r>
          </a:p>
          <a:p>
            <a:pPr marL="0" marR="0">
              <a:lnSpc>
                <a:spcPct val="107000"/>
              </a:lnSpc>
              <a:spcBef>
                <a:spcPts val="0"/>
              </a:spcBef>
            </a:pPr>
            <a:r>
              <a:rPr lang="ro-RO" sz="700" dirty="0">
                <a:solidFill>
                  <a:srgbClr val="002060"/>
                </a:solidFill>
                <a:effectLst/>
                <a:latin typeface="Trajan Pro"/>
                <a:ea typeface="Calibri" panose="020F0502020204030204" pitchFamily="34" charset="0"/>
                <a:cs typeface="Times New Roman" panose="02020603050405020304" pitchFamily="18" charset="0"/>
              </a:rPr>
              <a:t>DEZVOLTĂRII RURALE</a:t>
            </a:r>
            <a:endParaRPr lang="en-US" sz="7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700" b="1" dirty="0">
                <a:solidFill>
                  <a:srgbClr val="002060"/>
                </a:solidFill>
                <a:effectLst/>
                <a:latin typeface="Trajan Pro"/>
                <a:ea typeface="Calibri" panose="020F0502020204030204" pitchFamily="34" charset="0"/>
                <a:cs typeface="Times New Roman" panose="02020603050405020304" pitchFamily="18" charset="0"/>
              </a:rPr>
              <a:t>AGENȚIA NAȚIONALĂ A ZONEI MONTANE</a:t>
            </a:r>
            <a:endParaRPr lang="en-US" sz="7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ine 55">
            <a:extLst>
              <a:ext uri="{FF2B5EF4-FFF2-40B4-BE49-F238E27FC236}">
                <a16:creationId xmlns:a16="http://schemas.microsoft.com/office/drawing/2014/main" id="{0012E4CA-6EAC-4157-B273-16419AFAFDA7}"/>
              </a:ext>
            </a:extLst>
          </p:cNvPr>
          <p:cNvPicPr/>
          <p:nvPr/>
        </p:nvPicPr>
        <p:blipFill>
          <a:blip r:embed="rId3" cstate="hqprint">
            <a:extLst>
              <a:ext uri="{28A0092B-C50C-407E-A947-70E740481C1C}">
                <a14:useLocalDpi xmlns:a14="http://schemas.microsoft.com/office/drawing/2010/main" val="0"/>
              </a:ext>
            </a:extLst>
          </a:blip>
          <a:stretch>
            <a:fillRect/>
          </a:stretch>
        </p:blipFill>
        <p:spPr>
          <a:xfrm>
            <a:off x="182675" y="227931"/>
            <a:ext cx="374871" cy="396383"/>
          </a:xfrm>
          <a:prstGeom prst="rect">
            <a:avLst/>
          </a:prstGeom>
        </p:spPr>
      </p:pic>
      <p:pic>
        <p:nvPicPr>
          <p:cNvPr id="13" name="Picture 2" descr="logoANZM-2019">
            <a:extLst>
              <a:ext uri="{FF2B5EF4-FFF2-40B4-BE49-F238E27FC236}">
                <a16:creationId xmlns:a16="http://schemas.microsoft.com/office/drawing/2014/main" id="{7714F9CF-06C2-4991-A306-D6C3AFC0CC3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442655" y="175782"/>
            <a:ext cx="487707" cy="398700"/>
          </a:xfrm>
          <a:prstGeom prst="rect">
            <a:avLst/>
          </a:prstGeom>
          <a:noFill/>
          <a:extLst>
            <a:ext uri="{909E8E84-426E-40DD-AFC4-6F175D3DCCD1}">
              <a14:hiddenFill xmlns:a14="http://schemas.microsoft.com/office/drawing/2010/main">
                <a:solidFill>
                  <a:srgbClr val="FFFFFF"/>
                </a:solidFill>
              </a14:hiddenFill>
            </a:ext>
          </a:extLst>
        </p:spPr>
      </p:pic>
      <p:sp>
        <p:nvSpPr>
          <p:cNvPr id="2" name="Dreptunghi 1">
            <a:extLst>
              <a:ext uri="{FF2B5EF4-FFF2-40B4-BE49-F238E27FC236}">
                <a16:creationId xmlns:a16="http://schemas.microsoft.com/office/drawing/2014/main" id="{A7B952EA-91C0-4053-B19E-56C824D95AF3}"/>
              </a:ext>
            </a:extLst>
          </p:cNvPr>
          <p:cNvSpPr/>
          <p:nvPr/>
        </p:nvSpPr>
        <p:spPr>
          <a:xfrm>
            <a:off x="5190137" y="432834"/>
            <a:ext cx="2317286" cy="396383"/>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solidFill>
                  <a:srgbClr val="002060"/>
                </a:solidFill>
                <a:latin typeface="Arial" panose="020B0604020202020204" pitchFamily="34" charset="0"/>
                <a:cs typeface="Arial" panose="020B0604020202020204" pitchFamily="34" charset="0"/>
              </a:rPr>
              <a:t>Legea nr. 332/2018</a:t>
            </a:r>
            <a:endParaRPr lang="en-US" b="1" dirty="0">
              <a:solidFill>
                <a:srgbClr val="002060"/>
              </a:solidFill>
              <a:latin typeface="Arial" panose="020B0604020202020204" pitchFamily="34" charset="0"/>
              <a:cs typeface="Arial" panose="020B0604020202020204" pitchFamily="34" charset="0"/>
            </a:endParaRPr>
          </a:p>
        </p:txBody>
      </p:sp>
      <p:sp>
        <p:nvSpPr>
          <p:cNvPr id="3" name="Dreptunghi 2">
            <a:extLst>
              <a:ext uri="{FF2B5EF4-FFF2-40B4-BE49-F238E27FC236}">
                <a16:creationId xmlns:a16="http://schemas.microsoft.com/office/drawing/2014/main" id="{D00B691B-31C8-4D00-B97E-82E41EEAAF3F}"/>
              </a:ext>
            </a:extLst>
          </p:cNvPr>
          <p:cNvSpPr/>
          <p:nvPr/>
        </p:nvSpPr>
        <p:spPr>
          <a:xfrm>
            <a:off x="442608" y="1657338"/>
            <a:ext cx="2317286" cy="39638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b="1" dirty="0">
                <a:solidFill>
                  <a:srgbClr val="002060"/>
                </a:solidFill>
                <a:latin typeface="Arial" panose="020B0604020202020204" pitchFamily="34" charset="0"/>
                <a:cs typeface="Arial" panose="020B0604020202020204" pitchFamily="34" charset="0"/>
              </a:rPr>
              <a:t>TIPURI DE INVESTIȚII</a:t>
            </a:r>
            <a:endParaRPr lang="en-US" sz="1600" b="1" dirty="0">
              <a:solidFill>
                <a:srgbClr val="002060"/>
              </a:solidFill>
              <a:latin typeface="Arial" panose="020B0604020202020204" pitchFamily="34" charset="0"/>
              <a:cs typeface="Arial" panose="020B0604020202020204" pitchFamily="34" charset="0"/>
            </a:endParaRPr>
          </a:p>
        </p:txBody>
      </p:sp>
      <p:sp>
        <p:nvSpPr>
          <p:cNvPr id="15" name="Dreptunghi 14">
            <a:extLst>
              <a:ext uri="{FF2B5EF4-FFF2-40B4-BE49-F238E27FC236}">
                <a16:creationId xmlns:a16="http://schemas.microsoft.com/office/drawing/2014/main" id="{1A853261-B9FC-4A13-AD5D-8589506630F2}"/>
              </a:ext>
            </a:extLst>
          </p:cNvPr>
          <p:cNvSpPr/>
          <p:nvPr/>
        </p:nvSpPr>
        <p:spPr>
          <a:xfrm>
            <a:off x="425356" y="2054555"/>
            <a:ext cx="11341288" cy="923330"/>
          </a:xfrm>
          <a:prstGeom prst="rect">
            <a:avLst/>
          </a:prstGeom>
          <a:ln>
            <a:solidFill>
              <a:srgbClr val="FFFF00"/>
            </a:solidFill>
          </a:ln>
        </p:spPr>
        <p:txBody>
          <a:bodyPr wrap="square">
            <a:spAutoFit/>
          </a:bodyPr>
          <a:lstStyle/>
          <a:p>
            <a:pPr algn="just"/>
            <a:r>
              <a:rPr lang="ro-RO" dirty="0">
                <a:solidFill>
                  <a:srgbClr val="002060"/>
                </a:solidFill>
                <a:latin typeface="Arial" panose="020B0604020202020204" pitchFamily="34" charset="0"/>
                <a:cs typeface="Arial" panose="020B0604020202020204" pitchFamily="34" charset="0"/>
              </a:rPr>
              <a:t>I</a:t>
            </a:r>
            <a:r>
              <a:rPr lang="en-US" dirty="0" err="1">
                <a:solidFill>
                  <a:srgbClr val="002060"/>
                </a:solidFill>
                <a:latin typeface="Arial" panose="020B0604020202020204" pitchFamily="34" charset="0"/>
                <a:cs typeface="Arial" panose="020B0604020202020204" pitchFamily="34" charset="0"/>
              </a:rPr>
              <a:t>nvestiţii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în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vederea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prelucrării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laptelui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şi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obţinerea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produselor</a:t>
            </a:r>
            <a:r>
              <a:rPr lang="en-US" dirty="0">
                <a:solidFill>
                  <a:srgbClr val="002060"/>
                </a:solidFill>
                <a:latin typeface="Arial" panose="020B0604020202020204" pitchFamily="34" charset="0"/>
                <a:cs typeface="Arial" panose="020B0604020202020204" pitchFamily="34" charset="0"/>
              </a:rPr>
              <a:t> derivate din </a:t>
            </a:r>
            <a:r>
              <a:rPr lang="en-US" dirty="0" err="1">
                <a:solidFill>
                  <a:srgbClr val="002060"/>
                </a:solidFill>
                <a:latin typeface="Arial" panose="020B0604020202020204" pitchFamily="34" charset="0"/>
                <a:cs typeface="Arial" panose="020B0604020202020204" pitchFamily="34" charset="0"/>
              </a:rPr>
              <a:t>acesta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într</a:t>
            </a:r>
            <a:r>
              <a:rPr lang="en-US" dirty="0">
                <a:solidFill>
                  <a:srgbClr val="002060"/>
                </a:solidFill>
                <a:latin typeface="Arial" panose="020B0604020202020204" pitchFamily="34" charset="0"/>
                <a:cs typeface="Arial" panose="020B0604020202020204" pitchFamily="34" charset="0"/>
              </a:rPr>
              <a:t>-un </a:t>
            </a:r>
            <a:r>
              <a:rPr lang="en-US" dirty="0" err="1">
                <a:solidFill>
                  <a:srgbClr val="002060"/>
                </a:solidFill>
                <a:latin typeface="Arial" panose="020B0604020202020204" pitchFamily="34" charset="0"/>
                <a:cs typeface="Arial" panose="020B0604020202020204" pitchFamily="34" charset="0"/>
              </a:rPr>
              <a:t>spaţiu</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amenajat</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corespunzător</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adăposturi</a:t>
            </a:r>
            <a:r>
              <a:rPr lang="en-US" dirty="0">
                <a:solidFill>
                  <a:srgbClr val="002060"/>
                </a:solidFill>
                <a:latin typeface="Arial" panose="020B0604020202020204" pitchFamily="34" charset="0"/>
                <a:cs typeface="Arial" panose="020B0604020202020204" pitchFamily="34" charset="0"/>
              </a:rPr>
              <a:t> de </a:t>
            </a:r>
            <a:r>
              <a:rPr lang="en-US" dirty="0" err="1">
                <a:solidFill>
                  <a:srgbClr val="002060"/>
                </a:solidFill>
                <a:latin typeface="Arial" panose="020B0604020202020204" pitchFamily="34" charset="0"/>
                <a:cs typeface="Arial" panose="020B0604020202020204" pitchFamily="34" charset="0"/>
              </a:rPr>
              <a:t>animale</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şi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crescătorii</a:t>
            </a:r>
            <a:r>
              <a:rPr lang="en-US" dirty="0">
                <a:solidFill>
                  <a:srgbClr val="002060"/>
                </a:solidFill>
                <a:latin typeface="Arial" panose="020B0604020202020204" pitchFamily="34" charset="0"/>
                <a:cs typeface="Arial" panose="020B0604020202020204" pitchFamily="34" charset="0"/>
              </a:rPr>
              <a:t> de </a:t>
            </a:r>
            <a:r>
              <a:rPr lang="en-US" dirty="0" err="1">
                <a:solidFill>
                  <a:srgbClr val="002060"/>
                </a:solidFill>
                <a:latin typeface="Arial" panose="020B0604020202020204" pitchFamily="34" charset="0"/>
                <a:cs typeface="Arial" panose="020B0604020202020204" pitchFamily="34" charset="0"/>
              </a:rPr>
              <a:t>animale</a:t>
            </a:r>
            <a:r>
              <a:rPr lang="en-US" dirty="0">
                <a:solidFill>
                  <a:srgbClr val="00206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Valoarea</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maximă</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eligibilă</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fără</a:t>
            </a:r>
            <a:r>
              <a:rPr lang="en-US" b="1" dirty="0">
                <a:solidFill>
                  <a:srgbClr val="C00000"/>
                </a:solidFill>
                <a:latin typeface="Arial" panose="020B0604020202020204" pitchFamily="34" charset="0"/>
                <a:cs typeface="Arial" panose="020B0604020202020204" pitchFamily="34" charset="0"/>
              </a:rPr>
              <a:t> TVA, </a:t>
            </a:r>
            <a:r>
              <a:rPr lang="en-US" b="1" dirty="0" err="1">
                <a:solidFill>
                  <a:srgbClr val="C00000"/>
                </a:solidFill>
                <a:latin typeface="Arial" panose="020B0604020202020204" pitchFamily="34" charset="0"/>
                <a:cs typeface="Arial" panose="020B0604020202020204" pitchFamily="34" charset="0"/>
              </a:rPr>
              <a:t>permisă</a:t>
            </a:r>
            <a:r>
              <a:rPr lang="en-US" b="1" dirty="0">
                <a:solidFill>
                  <a:srgbClr val="C00000"/>
                </a:solidFill>
                <a:latin typeface="Arial" panose="020B0604020202020204" pitchFamily="34" charset="0"/>
                <a:cs typeface="Arial" panose="020B0604020202020204" pitchFamily="34" charset="0"/>
              </a:rPr>
              <a:t> pe </a:t>
            </a:r>
            <a:r>
              <a:rPr lang="en-US" b="1" dirty="0" err="1">
                <a:solidFill>
                  <a:srgbClr val="C00000"/>
                </a:solidFill>
                <a:latin typeface="Arial" panose="020B0604020202020204" pitchFamily="34" charset="0"/>
                <a:cs typeface="Arial" panose="020B0604020202020204" pitchFamily="34" charset="0"/>
              </a:rPr>
              <a:t>acest</a:t>
            </a:r>
            <a:r>
              <a:rPr lang="en-US" b="1" dirty="0">
                <a:solidFill>
                  <a:srgbClr val="C00000"/>
                </a:solidFill>
                <a:latin typeface="Arial" panose="020B0604020202020204" pitchFamily="34" charset="0"/>
                <a:cs typeface="Arial" panose="020B0604020202020204" pitchFamily="34" charset="0"/>
              </a:rPr>
              <a:t> tip de </a:t>
            </a:r>
            <a:r>
              <a:rPr lang="en-US" b="1" dirty="0" err="1">
                <a:solidFill>
                  <a:srgbClr val="C00000"/>
                </a:solidFill>
                <a:latin typeface="Arial" panose="020B0604020202020204" pitchFamily="34" charset="0"/>
                <a:cs typeface="Arial" panose="020B0604020202020204" pitchFamily="34" charset="0"/>
              </a:rPr>
              <a:t>investiție</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este</a:t>
            </a:r>
            <a:r>
              <a:rPr lang="en-US" b="1" dirty="0">
                <a:solidFill>
                  <a:srgbClr val="C00000"/>
                </a:solidFill>
                <a:latin typeface="Arial" panose="020B0604020202020204" pitchFamily="34" charset="0"/>
                <a:cs typeface="Arial" panose="020B0604020202020204" pitchFamily="34" charset="0"/>
              </a:rPr>
              <a:t> de 300.000 lei.</a:t>
            </a:r>
          </a:p>
        </p:txBody>
      </p:sp>
      <p:sp>
        <p:nvSpPr>
          <p:cNvPr id="16" name="Dreptunghi 15">
            <a:extLst>
              <a:ext uri="{FF2B5EF4-FFF2-40B4-BE49-F238E27FC236}">
                <a16:creationId xmlns:a16="http://schemas.microsoft.com/office/drawing/2014/main" id="{45F53379-C44F-4719-837C-3CA5D3049638}"/>
              </a:ext>
            </a:extLst>
          </p:cNvPr>
          <p:cNvSpPr/>
          <p:nvPr/>
        </p:nvSpPr>
        <p:spPr>
          <a:xfrm>
            <a:off x="477670" y="3345533"/>
            <a:ext cx="2452408" cy="39638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b="1" dirty="0">
                <a:solidFill>
                  <a:srgbClr val="002060"/>
                </a:solidFill>
                <a:latin typeface="Arial" panose="020B0604020202020204" pitchFamily="34" charset="0"/>
                <a:cs typeface="Arial" panose="020B0604020202020204" pitchFamily="34" charset="0"/>
              </a:rPr>
              <a:t>CHELTUIELI ELIGIBILE</a:t>
            </a:r>
            <a:endParaRPr lang="en-US"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2022154"/>
      </p:ext>
    </p:extLst>
  </p:cSld>
  <p:clrMapOvr>
    <a:masterClrMapping/>
  </p:clrMapOvr>
  <p:transition spd="med">
    <p:pull/>
  </p:transition>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rmă particularizată">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5723</TotalTime>
  <Words>2453</Words>
  <Application>Microsoft Office PowerPoint</Application>
  <PresentationFormat>Ecran lat</PresentationFormat>
  <Paragraphs>182</Paragraphs>
  <Slides>12</Slides>
  <Notes>1</Notes>
  <HiddenSlides>0</HiddenSlides>
  <MMClips>0</MMClips>
  <ScaleCrop>false</ScaleCrop>
  <HeadingPairs>
    <vt:vector size="6" baseType="variant">
      <vt:variant>
        <vt:lpstr>Fonturi utilizate</vt:lpstr>
      </vt:variant>
      <vt:variant>
        <vt:i4>6</vt:i4>
      </vt:variant>
      <vt:variant>
        <vt:lpstr>Temă</vt:lpstr>
      </vt:variant>
      <vt:variant>
        <vt:i4>2</vt:i4>
      </vt:variant>
      <vt:variant>
        <vt:lpstr>Titluri diapozitive</vt:lpstr>
      </vt:variant>
      <vt:variant>
        <vt:i4>12</vt:i4>
      </vt:variant>
    </vt:vector>
  </HeadingPairs>
  <TitlesOfParts>
    <vt:vector size="20" baseType="lpstr">
      <vt:lpstr>Arial</vt:lpstr>
      <vt:lpstr>Bookman Old Style</vt:lpstr>
      <vt:lpstr>Calibri</vt:lpstr>
      <vt:lpstr>Calibri Light</vt:lpstr>
      <vt:lpstr>Trajan Pro</vt:lpstr>
      <vt:lpstr>Trebuchet MS</vt:lpstr>
      <vt:lpstr>Temă Office</vt:lpstr>
      <vt:lpstr>Formă particularizată</vt:lpstr>
      <vt:lpstr>Prezentare PowerPoint</vt:lpstr>
      <vt:lpstr>Prezentare PowerPoint</vt:lpstr>
      <vt:lpstr>Prezentare PowerPoint</vt:lpstr>
      <vt:lpstr>Programul de încurajare a investițiilor din zona montană – ALOCĂRI FINANCIARE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Niculina Onesifereanu</dc:creator>
  <cp:lastModifiedBy>Ioan Cocardan</cp:lastModifiedBy>
  <cp:revision>219</cp:revision>
  <cp:lastPrinted>2019-04-05T10:45:52Z</cp:lastPrinted>
  <dcterms:created xsi:type="dcterms:W3CDTF">2019-03-18T13:01:39Z</dcterms:created>
  <dcterms:modified xsi:type="dcterms:W3CDTF">2019-09-18T11:25:02Z</dcterms:modified>
</cp:coreProperties>
</file>